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371" r:id="rId2"/>
    <p:sldId id="299" r:id="rId3"/>
    <p:sldId id="300" r:id="rId4"/>
    <p:sldId id="372" r:id="rId5"/>
    <p:sldId id="401" r:id="rId6"/>
    <p:sldId id="418" r:id="rId7"/>
    <p:sldId id="402" r:id="rId8"/>
    <p:sldId id="403" r:id="rId9"/>
    <p:sldId id="404" r:id="rId10"/>
    <p:sldId id="405" r:id="rId11"/>
    <p:sldId id="406" r:id="rId12"/>
    <p:sldId id="407" r:id="rId13"/>
    <p:sldId id="408" r:id="rId14"/>
    <p:sldId id="409" r:id="rId15"/>
    <p:sldId id="410" r:id="rId16"/>
    <p:sldId id="411" r:id="rId17"/>
    <p:sldId id="416" r:id="rId18"/>
    <p:sldId id="412" r:id="rId19"/>
    <p:sldId id="413" r:id="rId20"/>
    <p:sldId id="414" r:id="rId21"/>
    <p:sldId id="415" r:id="rId22"/>
    <p:sldId id="419" r:id="rId23"/>
    <p:sldId id="420" r:id="rId24"/>
    <p:sldId id="421" r:id="rId25"/>
    <p:sldId id="422" r:id="rId26"/>
    <p:sldId id="423" r:id="rId27"/>
    <p:sldId id="424" r:id="rId28"/>
    <p:sldId id="425" r:id="rId29"/>
    <p:sldId id="417" r:id="rId30"/>
    <p:sldId id="426" r:id="rId31"/>
    <p:sldId id="427" r:id="rId32"/>
    <p:sldId id="274" r:id="rId33"/>
    <p:sldId id="298" r:id="rId34"/>
    <p:sldId id="400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47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84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4 -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93CFE-74EB-4D7E-8975-F74A9D1E7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 Unified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DE305-3B98-4304-829B-429F2248A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</a:t>
            </a:r>
            <a:r>
              <a:rPr lang="en-US" b="1" dirty="0"/>
              <a:t>Rational Unified Process (RUP)</a:t>
            </a:r>
            <a:r>
              <a:rPr lang="en-US" dirty="0"/>
              <a:t> is a process that is both iterative and incremental</a:t>
            </a:r>
          </a:p>
          <a:p>
            <a:r>
              <a:rPr lang="en-US" dirty="0"/>
              <a:t>Pure RUP is now rarely used, but it was a step in the evolution of modern agile methods</a:t>
            </a:r>
          </a:p>
          <a:p>
            <a:r>
              <a:rPr lang="en-US" dirty="0"/>
              <a:t>RUP creates products in increments called </a:t>
            </a:r>
            <a:r>
              <a:rPr lang="en-US" b="1" dirty="0"/>
              <a:t>releases</a:t>
            </a:r>
            <a:r>
              <a:rPr lang="en-US" dirty="0"/>
              <a:t> made during a </a:t>
            </a:r>
            <a:r>
              <a:rPr lang="en-US" b="1" dirty="0"/>
              <a:t>cycle</a:t>
            </a:r>
          </a:p>
          <a:p>
            <a:pPr lvl="1"/>
            <a:r>
              <a:rPr lang="en-US" dirty="0"/>
              <a:t>Each release is a working product</a:t>
            </a:r>
          </a:p>
          <a:p>
            <a:r>
              <a:rPr lang="en-US" dirty="0"/>
              <a:t>Each cycle has four phases: inception, elaboration, construction, and transition</a:t>
            </a:r>
          </a:p>
          <a:p>
            <a:r>
              <a:rPr lang="en-US" dirty="0"/>
              <a:t>Each phase has iterations divided into five workflows: requirements, analysis, design, implementation, and test</a:t>
            </a:r>
          </a:p>
        </p:txBody>
      </p:sp>
    </p:spTree>
    <p:extLst>
      <p:ext uri="{BB962C8B-B14F-4D97-AF65-F5344CB8AC3E}">
        <p14:creationId xmlns:p14="http://schemas.microsoft.com/office/powerpoint/2010/main" val="32135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2F4B6-2200-44FC-B86B-22B488051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RUP phases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8545A-3C63-4902-8A0A-304603CE6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5105400" cy="4625609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Inception:</a:t>
            </a:r>
            <a:r>
              <a:rPr lang="en-US" dirty="0"/>
              <a:t> Product vision is developed</a:t>
            </a:r>
          </a:p>
          <a:p>
            <a:r>
              <a:rPr lang="en-US" b="1" dirty="0"/>
              <a:t>Elaboration:</a:t>
            </a:r>
            <a:r>
              <a:rPr lang="en-US" dirty="0"/>
              <a:t> Specifications become more detailed as core code is written</a:t>
            </a:r>
          </a:p>
          <a:p>
            <a:r>
              <a:rPr lang="en-US" b="1" dirty="0"/>
              <a:t>Construction:</a:t>
            </a:r>
            <a:r>
              <a:rPr lang="en-US" dirty="0"/>
              <a:t> Majority of code is written and tested, refining designs as needed</a:t>
            </a:r>
          </a:p>
          <a:p>
            <a:r>
              <a:rPr lang="en-US" b="1" dirty="0"/>
              <a:t>Transition:</a:t>
            </a:r>
            <a:r>
              <a:rPr lang="en-US" dirty="0"/>
              <a:t> Customers test the product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D09EC40A-E3B3-419B-85C8-2E21DA65F9AF}"/>
              </a:ext>
            </a:extLst>
          </p:cNvPr>
          <p:cNvSpPr/>
          <p:nvPr/>
        </p:nvSpPr>
        <p:spPr>
          <a:xfrm>
            <a:off x="8077200" y="916298"/>
            <a:ext cx="1800225" cy="457200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Inception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E4D986-EAC7-4383-9D63-CFCEA38E8EC1}"/>
              </a:ext>
            </a:extLst>
          </p:cNvPr>
          <p:cNvSpPr/>
          <p:nvPr/>
        </p:nvSpPr>
        <p:spPr>
          <a:xfrm>
            <a:off x="6324600" y="304800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Product</a:t>
            </a:r>
          </a:p>
          <a:p>
            <a:pPr algn="ctr"/>
            <a:r>
              <a:rPr lang="en-US" sz="1400" dirty="0"/>
              <a:t>Vision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6CD4DD6-E5F1-4787-B264-06ED6CF662B2}"/>
              </a:ext>
            </a:extLst>
          </p:cNvPr>
          <p:cNvCxnSpPr>
            <a:cxnSpLocks/>
            <a:stCxn id="5" idx="3"/>
            <a:endCxn id="7" idx="1"/>
          </p:cNvCxnSpPr>
          <p:nvPr/>
        </p:nvCxnSpPr>
        <p:spPr>
          <a:xfrm>
            <a:off x="7543800" y="533400"/>
            <a:ext cx="1277567" cy="1361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Decision 6">
            <a:extLst>
              <a:ext uri="{FF2B5EF4-FFF2-40B4-BE49-F238E27FC236}">
                <a16:creationId xmlns:a16="http://schemas.microsoft.com/office/drawing/2014/main" id="{FDE12BA6-E674-4C3B-8BF8-CCEE187F3EC8}"/>
              </a:ext>
            </a:extLst>
          </p:cNvPr>
          <p:cNvSpPr/>
          <p:nvPr/>
        </p:nvSpPr>
        <p:spPr>
          <a:xfrm>
            <a:off x="8821367" y="394618"/>
            <a:ext cx="304800" cy="30480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DBCF09-2B07-4FAC-93A4-5B8A4EA05722}"/>
              </a:ext>
            </a:extLst>
          </p:cNvPr>
          <p:cNvSpPr/>
          <p:nvPr/>
        </p:nvSpPr>
        <p:spPr>
          <a:xfrm>
            <a:off x="8364167" y="1572599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Draft Specification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F06E1DE-6EA3-4ADC-8457-2F96BDF8FDB7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8973767" y="699418"/>
            <a:ext cx="0" cy="217337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7BF76F9-6CDE-407F-BE90-FCCF6E25E48E}"/>
              </a:ext>
            </a:extLst>
          </p:cNvPr>
          <p:cNvCxnSpPr>
            <a:cxnSpLocks/>
            <a:endCxn id="15" idx="0"/>
          </p:cNvCxnSpPr>
          <p:nvPr/>
        </p:nvCxnSpPr>
        <p:spPr>
          <a:xfrm flipH="1">
            <a:off x="8973767" y="5223204"/>
            <a:ext cx="2" cy="33939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BC01B8B-4C8E-4A37-85D1-C4CD94593CC9}"/>
              </a:ext>
            </a:extLst>
          </p:cNvPr>
          <p:cNvCxnSpPr>
            <a:cxnSpLocks/>
            <a:stCxn id="15" idx="2"/>
            <a:endCxn id="27" idx="0"/>
          </p:cNvCxnSpPr>
          <p:nvPr/>
        </p:nvCxnSpPr>
        <p:spPr>
          <a:xfrm flipH="1">
            <a:off x="8973765" y="6019800"/>
            <a:ext cx="2" cy="23436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ADC0F866-22D0-412D-B90A-E528B4FF391E}"/>
              </a:ext>
            </a:extLst>
          </p:cNvPr>
          <p:cNvSpPr/>
          <p:nvPr/>
        </p:nvSpPr>
        <p:spPr>
          <a:xfrm>
            <a:off x="8364167" y="5562600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Product Release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8248F68-A5D3-4AFB-8932-F649C2358C5B}"/>
              </a:ext>
            </a:extLst>
          </p:cNvPr>
          <p:cNvSpPr/>
          <p:nvPr/>
        </p:nvSpPr>
        <p:spPr>
          <a:xfrm>
            <a:off x="8073654" y="2212822"/>
            <a:ext cx="1800225" cy="457200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Elaboration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A91A024-BCC6-4619-BF74-847A3A9B3B31}"/>
              </a:ext>
            </a:extLst>
          </p:cNvPr>
          <p:cNvSpPr/>
          <p:nvPr/>
        </p:nvSpPr>
        <p:spPr>
          <a:xfrm>
            <a:off x="9918294" y="2881617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Central Code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7253C49-AFD3-42D4-8200-BE4B931D2EF5}"/>
              </a:ext>
            </a:extLst>
          </p:cNvPr>
          <p:cNvSpPr/>
          <p:nvPr/>
        </p:nvSpPr>
        <p:spPr>
          <a:xfrm>
            <a:off x="8364167" y="2881617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High-Level Design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3DF9B78-38A9-4754-96D6-8E2F0F77AF92}"/>
              </a:ext>
            </a:extLst>
          </p:cNvPr>
          <p:cNvSpPr/>
          <p:nvPr/>
        </p:nvSpPr>
        <p:spPr>
          <a:xfrm>
            <a:off x="6810040" y="2881617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Detailed Specification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CD6B350C-55FA-4751-A8BB-BC44199F9FCE}"/>
              </a:ext>
            </a:extLst>
          </p:cNvPr>
          <p:cNvSpPr/>
          <p:nvPr/>
        </p:nvSpPr>
        <p:spPr>
          <a:xfrm>
            <a:off x="8073653" y="4876800"/>
            <a:ext cx="1800225" cy="457200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Transition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E0199DC-B103-4482-A5B9-B9080979CB85}"/>
              </a:ext>
            </a:extLst>
          </p:cNvPr>
          <p:cNvSpPr/>
          <p:nvPr/>
        </p:nvSpPr>
        <p:spPr>
          <a:xfrm>
            <a:off x="7543800" y="4267200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Code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859920-1513-4150-B371-A7241B252D82}"/>
              </a:ext>
            </a:extLst>
          </p:cNvPr>
          <p:cNvSpPr/>
          <p:nvPr/>
        </p:nvSpPr>
        <p:spPr>
          <a:xfrm>
            <a:off x="9204416" y="4264582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Tests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AB575C9-F58F-401A-B211-A9EFC86B04AA}"/>
              </a:ext>
            </a:extLst>
          </p:cNvPr>
          <p:cNvSpPr/>
          <p:nvPr/>
        </p:nvSpPr>
        <p:spPr>
          <a:xfrm>
            <a:off x="6324600" y="6177966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Product Release</a:t>
            </a:r>
          </a:p>
        </p:txBody>
      </p:sp>
      <p:sp>
        <p:nvSpPr>
          <p:cNvPr id="27" name="Flowchart: Decision 26">
            <a:extLst>
              <a:ext uri="{FF2B5EF4-FFF2-40B4-BE49-F238E27FC236}">
                <a16:creationId xmlns:a16="http://schemas.microsoft.com/office/drawing/2014/main" id="{90BAD256-08AB-42F8-BE8C-B91A7D102962}"/>
              </a:ext>
            </a:extLst>
          </p:cNvPr>
          <p:cNvSpPr/>
          <p:nvPr/>
        </p:nvSpPr>
        <p:spPr>
          <a:xfrm>
            <a:off x="8821365" y="6254166"/>
            <a:ext cx="304800" cy="30480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C3DB452-3A09-4B91-B0CF-7B3620F32732}"/>
              </a:ext>
            </a:extLst>
          </p:cNvPr>
          <p:cNvCxnSpPr>
            <a:cxnSpLocks/>
            <a:stCxn id="27" idx="1"/>
            <a:endCxn id="26" idx="3"/>
          </p:cNvCxnSpPr>
          <p:nvPr/>
        </p:nvCxnSpPr>
        <p:spPr>
          <a:xfrm flipH="1">
            <a:off x="7543800" y="6406566"/>
            <a:ext cx="1277565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8AED3450-80AD-4F86-9EE3-5F0081EB05DF}"/>
              </a:ext>
            </a:extLst>
          </p:cNvPr>
          <p:cNvCxnSpPr>
            <a:cxnSpLocks/>
            <a:stCxn id="27" idx="3"/>
            <a:endCxn id="7" idx="0"/>
          </p:cNvCxnSpPr>
          <p:nvPr/>
        </p:nvCxnSpPr>
        <p:spPr>
          <a:xfrm flipH="1" flipV="1">
            <a:off x="8973767" y="394618"/>
            <a:ext cx="152398" cy="6011948"/>
          </a:xfrm>
          <a:prstGeom prst="bentConnector4">
            <a:avLst>
              <a:gd name="adj1" fmla="val -1747699"/>
              <a:gd name="adj2" fmla="val 103802"/>
            </a:avLst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E3B6115-10EC-4F91-AB21-3B8A9C66D747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8973767" y="1405096"/>
            <a:ext cx="0" cy="16750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58FBB48-C18E-4038-B20B-E8AF3718448A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8973765" y="2029799"/>
            <a:ext cx="2" cy="18302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89E5947D-DE40-4448-B37F-67B54B77061A}"/>
              </a:ext>
            </a:extLst>
          </p:cNvPr>
          <p:cNvCxnSpPr>
            <a:cxnSpLocks/>
            <a:stCxn id="17" idx="7"/>
            <a:endCxn id="21" idx="0"/>
          </p:cNvCxnSpPr>
          <p:nvPr/>
        </p:nvCxnSpPr>
        <p:spPr>
          <a:xfrm flipH="1">
            <a:off x="7419640" y="2624302"/>
            <a:ext cx="654014" cy="257315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A87EF36-5B11-45F1-B806-E86E06330B51}"/>
              </a:ext>
            </a:extLst>
          </p:cNvPr>
          <p:cNvCxnSpPr>
            <a:cxnSpLocks/>
            <a:stCxn id="17" idx="4"/>
            <a:endCxn id="19" idx="0"/>
          </p:cNvCxnSpPr>
          <p:nvPr/>
        </p:nvCxnSpPr>
        <p:spPr>
          <a:xfrm>
            <a:off x="9873879" y="2624302"/>
            <a:ext cx="654015" cy="257315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0A0841F0-9EAC-4D7C-B2E3-A409366C478C}"/>
              </a:ext>
            </a:extLst>
          </p:cNvPr>
          <p:cNvCxnSpPr>
            <a:cxnSpLocks/>
            <a:endCxn id="20" idx="0"/>
          </p:cNvCxnSpPr>
          <p:nvPr/>
        </p:nvCxnSpPr>
        <p:spPr>
          <a:xfrm>
            <a:off x="8973767" y="2670022"/>
            <a:ext cx="0" cy="211595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DF124962-14ED-4206-BBE2-6E65DBB86FE0}"/>
              </a:ext>
            </a:extLst>
          </p:cNvPr>
          <p:cNvCxnSpPr>
            <a:cxnSpLocks/>
            <a:stCxn id="20" idx="2"/>
          </p:cNvCxnSpPr>
          <p:nvPr/>
        </p:nvCxnSpPr>
        <p:spPr>
          <a:xfrm>
            <a:off x="8973767" y="3338817"/>
            <a:ext cx="0" cy="24258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880331CD-D414-4080-B4B7-110ADE618B55}"/>
              </a:ext>
            </a:extLst>
          </p:cNvPr>
          <p:cNvCxnSpPr>
            <a:cxnSpLocks/>
            <a:stCxn id="19" idx="2"/>
            <a:endCxn id="18" idx="3"/>
          </p:cNvCxnSpPr>
          <p:nvPr/>
        </p:nvCxnSpPr>
        <p:spPr>
          <a:xfrm flipH="1">
            <a:off x="9873880" y="3338817"/>
            <a:ext cx="654014" cy="28830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A616CC6B-576C-477E-B14D-0F0D2FDB62C0}"/>
              </a:ext>
            </a:extLst>
          </p:cNvPr>
          <p:cNvCxnSpPr>
            <a:cxnSpLocks/>
            <a:stCxn id="21" idx="2"/>
            <a:endCxn id="18" idx="0"/>
          </p:cNvCxnSpPr>
          <p:nvPr/>
        </p:nvCxnSpPr>
        <p:spPr>
          <a:xfrm>
            <a:off x="7419640" y="3338817"/>
            <a:ext cx="654014" cy="28830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86E0B8F7-88FF-482D-B2CB-1CFA1D475D77}"/>
              </a:ext>
            </a:extLst>
          </p:cNvPr>
          <p:cNvCxnSpPr>
            <a:cxnSpLocks/>
            <a:stCxn id="18" idx="6"/>
            <a:endCxn id="24" idx="0"/>
          </p:cNvCxnSpPr>
          <p:nvPr/>
        </p:nvCxnSpPr>
        <p:spPr>
          <a:xfrm flipH="1">
            <a:off x="8153400" y="4038600"/>
            <a:ext cx="28268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88B0E139-15B1-4908-BF7A-013A6EB43F6C}"/>
              </a:ext>
            </a:extLst>
          </p:cNvPr>
          <p:cNvCxnSpPr>
            <a:cxnSpLocks/>
            <a:stCxn id="18" idx="5"/>
            <a:endCxn id="25" idx="0"/>
          </p:cNvCxnSpPr>
          <p:nvPr/>
        </p:nvCxnSpPr>
        <p:spPr>
          <a:xfrm>
            <a:off x="9765865" y="4038600"/>
            <a:ext cx="48151" cy="22598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FC9A727-9D6D-41C7-AB76-C72DD22C3084}"/>
              </a:ext>
            </a:extLst>
          </p:cNvPr>
          <p:cNvSpPr/>
          <p:nvPr/>
        </p:nvSpPr>
        <p:spPr>
          <a:xfrm>
            <a:off x="8073654" y="3581400"/>
            <a:ext cx="1800225" cy="457200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Construction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044243A2-DEE2-4B42-8F52-B7CB2365B979}"/>
              </a:ext>
            </a:extLst>
          </p:cNvPr>
          <p:cNvCxnSpPr>
            <a:cxnSpLocks/>
            <a:stCxn id="24" idx="2"/>
            <a:endCxn id="22" idx="1"/>
          </p:cNvCxnSpPr>
          <p:nvPr/>
        </p:nvCxnSpPr>
        <p:spPr>
          <a:xfrm>
            <a:off x="8153400" y="4724400"/>
            <a:ext cx="28267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50199084-AFCA-451B-9445-91235F2B72FE}"/>
              </a:ext>
            </a:extLst>
          </p:cNvPr>
          <p:cNvCxnSpPr>
            <a:cxnSpLocks/>
            <a:stCxn id="25" idx="2"/>
            <a:endCxn id="22" idx="2"/>
          </p:cNvCxnSpPr>
          <p:nvPr/>
        </p:nvCxnSpPr>
        <p:spPr>
          <a:xfrm flipH="1">
            <a:off x="9765865" y="4721782"/>
            <a:ext cx="48151" cy="15501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32F8D113-0106-441D-9931-5897BE65B07B}"/>
              </a:ext>
            </a:extLst>
          </p:cNvPr>
          <p:cNvSpPr txBox="1"/>
          <p:nvPr/>
        </p:nvSpPr>
        <p:spPr>
          <a:xfrm>
            <a:off x="7391400" y="6089968"/>
            <a:ext cx="1800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Complete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129D7CE8-6B16-4593-80E3-1B9954F3B6A4}"/>
              </a:ext>
            </a:extLst>
          </p:cNvPr>
          <p:cNvSpPr txBox="1"/>
          <p:nvPr/>
        </p:nvSpPr>
        <p:spPr>
          <a:xfrm>
            <a:off x="8867775" y="6087908"/>
            <a:ext cx="1800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Incomplete</a:t>
            </a:r>
          </a:p>
        </p:txBody>
      </p:sp>
    </p:spTree>
    <p:extLst>
      <p:ext uri="{BB962C8B-B14F-4D97-AF65-F5344CB8AC3E}">
        <p14:creationId xmlns:p14="http://schemas.microsoft.com/office/powerpoint/2010/main" val="365290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DC0DF-0F90-43DB-A315-8F77620FA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Workflows in the RUP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5FF5A-51D6-4B3D-8DE9-71CFBF28E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75192"/>
            <a:ext cx="4191001" cy="4625609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dirty="0"/>
              <a:t>The core workflows of requirements, analysis, design, implementation, and test are done throughout the phases, but some phases have more of one workflow than others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284206D6-9863-49FF-9AC4-08216634AEA2}"/>
              </a:ext>
            </a:extLst>
          </p:cNvPr>
          <p:cNvSpPr/>
          <p:nvPr/>
        </p:nvSpPr>
        <p:spPr>
          <a:xfrm>
            <a:off x="6819014" y="3320803"/>
            <a:ext cx="3912781" cy="501106"/>
          </a:xfrm>
          <a:custGeom>
            <a:avLst/>
            <a:gdLst>
              <a:gd name="connsiteX0" fmla="*/ 0 w 3912781"/>
              <a:gd name="connsiteY0" fmla="*/ 499746 h 499746"/>
              <a:gd name="connsiteX1" fmla="*/ 1084521 w 3912781"/>
              <a:gd name="connsiteY1" fmla="*/ 223300 h 499746"/>
              <a:gd name="connsiteX2" fmla="*/ 1998921 w 3912781"/>
              <a:gd name="connsiteY2" fmla="*/ 16 h 499746"/>
              <a:gd name="connsiteX3" fmla="*/ 2945218 w 3912781"/>
              <a:gd name="connsiteY3" fmla="*/ 233933 h 499746"/>
              <a:gd name="connsiteX4" fmla="*/ 3912781 w 3912781"/>
              <a:gd name="connsiteY4" fmla="*/ 478481 h 499746"/>
              <a:gd name="connsiteX0" fmla="*/ 0 w 3912781"/>
              <a:gd name="connsiteY0" fmla="*/ 501106 h 501106"/>
              <a:gd name="connsiteX1" fmla="*/ 1084521 w 3912781"/>
              <a:gd name="connsiteY1" fmla="*/ 224660 h 501106"/>
              <a:gd name="connsiteX2" fmla="*/ 1998921 w 3912781"/>
              <a:gd name="connsiteY2" fmla="*/ 1376 h 501106"/>
              <a:gd name="connsiteX3" fmla="*/ 2913320 w 3912781"/>
              <a:gd name="connsiteY3" fmla="*/ 330986 h 501106"/>
              <a:gd name="connsiteX4" fmla="*/ 3912781 w 3912781"/>
              <a:gd name="connsiteY4" fmla="*/ 479841 h 501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12781" h="501106">
                <a:moveTo>
                  <a:pt x="0" y="501106"/>
                </a:moveTo>
                <a:lnTo>
                  <a:pt x="1084521" y="224660"/>
                </a:lnTo>
                <a:cubicBezTo>
                  <a:pt x="1417674" y="141372"/>
                  <a:pt x="1694121" y="-16345"/>
                  <a:pt x="1998921" y="1376"/>
                </a:cubicBezTo>
                <a:cubicBezTo>
                  <a:pt x="2303721" y="19097"/>
                  <a:pt x="2913320" y="330986"/>
                  <a:pt x="2913320" y="330986"/>
                </a:cubicBezTo>
                <a:lnTo>
                  <a:pt x="3912781" y="479841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3240196-898E-4610-A610-764FBFCF30DD}"/>
              </a:ext>
            </a:extLst>
          </p:cNvPr>
          <p:cNvSpPr/>
          <p:nvPr/>
        </p:nvSpPr>
        <p:spPr>
          <a:xfrm>
            <a:off x="6829647" y="4204613"/>
            <a:ext cx="5209953" cy="362044"/>
          </a:xfrm>
          <a:custGeom>
            <a:avLst/>
            <a:gdLst>
              <a:gd name="connsiteX0" fmla="*/ 0 w 5446319"/>
              <a:gd name="connsiteY0" fmla="*/ 425334 h 446599"/>
              <a:gd name="connsiteX1" fmla="*/ 1307805 w 5446319"/>
              <a:gd name="connsiteY1" fmla="*/ 372171 h 446599"/>
              <a:gd name="connsiteX2" fmla="*/ 1924493 w 5446319"/>
              <a:gd name="connsiteY2" fmla="*/ 32 h 446599"/>
              <a:gd name="connsiteX3" fmla="*/ 2668772 w 5446319"/>
              <a:gd name="connsiteY3" fmla="*/ 350906 h 446599"/>
              <a:gd name="connsiteX4" fmla="*/ 5199321 w 5446319"/>
              <a:gd name="connsiteY4" fmla="*/ 425334 h 446599"/>
              <a:gd name="connsiteX5" fmla="*/ 5209953 w 5446319"/>
              <a:gd name="connsiteY5" fmla="*/ 446599 h 446599"/>
              <a:gd name="connsiteX0" fmla="*/ 0 w 5447064"/>
              <a:gd name="connsiteY0" fmla="*/ 425633 h 446898"/>
              <a:gd name="connsiteX1" fmla="*/ 1307805 w 5447064"/>
              <a:gd name="connsiteY1" fmla="*/ 372470 h 446898"/>
              <a:gd name="connsiteX2" fmla="*/ 1924493 w 5447064"/>
              <a:gd name="connsiteY2" fmla="*/ 331 h 446898"/>
              <a:gd name="connsiteX3" fmla="*/ 2658140 w 5447064"/>
              <a:gd name="connsiteY3" fmla="*/ 308675 h 446898"/>
              <a:gd name="connsiteX4" fmla="*/ 5199321 w 5447064"/>
              <a:gd name="connsiteY4" fmla="*/ 425633 h 446898"/>
              <a:gd name="connsiteX5" fmla="*/ 5209953 w 5447064"/>
              <a:gd name="connsiteY5" fmla="*/ 446898 h 446898"/>
              <a:gd name="connsiteX0" fmla="*/ 0 w 5447064"/>
              <a:gd name="connsiteY0" fmla="*/ 425633 h 446898"/>
              <a:gd name="connsiteX1" fmla="*/ 1307805 w 5447064"/>
              <a:gd name="connsiteY1" fmla="*/ 372470 h 446898"/>
              <a:gd name="connsiteX2" fmla="*/ 1924493 w 5447064"/>
              <a:gd name="connsiteY2" fmla="*/ 331 h 446898"/>
              <a:gd name="connsiteX3" fmla="*/ 2658140 w 5447064"/>
              <a:gd name="connsiteY3" fmla="*/ 308675 h 446898"/>
              <a:gd name="connsiteX4" fmla="*/ 5199321 w 5447064"/>
              <a:gd name="connsiteY4" fmla="*/ 425633 h 446898"/>
              <a:gd name="connsiteX5" fmla="*/ 5209953 w 5447064"/>
              <a:gd name="connsiteY5" fmla="*/ 446898 h 446898"/>
              <a:gd name="connsiteX0" fmla="*/ 0 w 5447064"/>
              <a:gd name="connsiteY0" fmla="*/ 425345 h 446610"/>
              <a:gd name="connsiteX1" fmla="*/ 1371600 w 5447064"/>
              <a:gd name="connsiteY1" fmla="*/ 287122 h 446610"/>
              <a:gd name="connsiteX2" fmla="*/ 1924493 w 5447064"/>
              <a:gd name="connsiteY2" fmla="*/ 43 h 446610"/>
              <a:gd name="connsiteX3" fmla="*/ 2658140 w 5447064"/>
              <a:gd name="connsiteY3" fmla="*/ 308387 h 446610"/>
              <a:gd name="connsiteX4" fmla="*/ 5199321 w 5447064"/>
              <a:gd name="connsiteY4" fmla="*/ 425345 h 446610"/>
              <a:gd name="connsiteX5" fmla="*/ 5209953 w 5447064"/>
              <a:gd name="connsiteY5" fmla="*/ 446610 h 446610"/>
              <a:gd name="connsiteX0" fmla="*/ 0 w 5447064"/>
              <a:gd name="connsiteY0" fmla="*/ 425348 h 446613"/>
              <a:gd name="connsiteX1" fmla="*/ 1371600 w 5447064"/>
              <a:gd name="connsiteY1" fmla="*/ 287125 h 446613"/>
              <a:gd name="connsiteX2" fmla="*/ 1924493 w 5447064"/>
              <a:gd name="connsiteY2" fmla="*/ 46 h 446613"/>
              <a:gd name="connsiteX3" fmla="*/ 2658140 w 5447064"/>
              <a:gd name="connsiteY3" fmla="*/ 308390 h 446613"/>
              <a:gd name="connsiteX4" fmla="*/ 5199321 w 5447064"/>
              <a:gd name="connsiteY4" fmla="*/ 425348 h 446613"/>
              <a:gd name="connsiteX5" fmla="*/ 5209953 w 5447064"/>
              <a:gd name="connsiteY5" fmla="*/ 446613 h 446613"/>
              <a:gd name="connsiteX0" fmla="*/ 0 w 5519744"/>
              <a:gd name="connsiteY0" fmla="*/ 425348 h 428340"/>
              <a:gd name="connsiteX1" fmla="*/ 1371600 w 5519744"/>
              <a:gd name="connsiteY1" fmla="*/ 287125 h 428340"/>
              <a:gd name="connsiteX2" fmla="*/ 1924493 w 5519744"/>
              <a:gd name="connsiteY2" fmla="*/ 46 h 428340"/>
              <a:gd name="connsiteX3" fmla="*/ 2658140 w 5519744"/>
              <a:gd name="connsiteY3" fmla="*/ 308390 h 428340"/>
              <a:gd name="connsiteX4" fmla="*/ 5199321 w 5519744"/>
              <a:gd name="connsiteY4" fmla="*/ 425348 h 428340"/>
              <a:gd name="connsiteX5" fmla="*/ 5348176 w 5519744"/>
              <a:gd name="connsiteY5" fmla="*/ 202064 h 428340"/>
              <a:gd name="connsiteX0" fmla="*/ 0 w 5199321"/>
              <a:gd name="connsiteY0" fmla="*/ 425348 h 428340"/>
              <a:gd name="connsiteX1" fmla="*/ 1371600 w 5199321"/>
              <a:gd name="connsiteY1" fmla="*/ 287125 h 428340"/>
              <a:gd name="connsiteX2" fmla="*/ 1924493 w 5199321"/>
              <a:gd name="connsiteY2" fmla="*/ 46 h 428340"/>
              <a:gd name="connsiteX3" fmla="*/ 2658140 w 5199321"/>
              <a:gd name="connsiteY3" fmla="*/ 308390 h 428340"/>
              <a:gd name="connsiteX4" fmla="*/ 5199321 w 5199321"/>
              <a:gd name="connsiteY4" fmla="*/ 425348 h 428340"/>
              <a:gd name="connsiteX0" fmla="*/ 0 w 5209953"/>
              <a:gd name="connsiteY0" fmla="*/ 457243 h 457779"/>
              <a:gd name="connsiteX1" fmla="*/ 1382232 w 5209953"/>
              <a:gd name="connsiteY1" fmla="*/ 287123 h 457779"/>
              <a:gd name="connsiteX2" fmla="*/ 1935125 w 5209953"/>
              <a:gd name="connsiteY2" fmla="*/ 44 h 457779"/>
              <a:gd name="connsiteX3" fmla="*/ 2668772 w 5209953"/>
              <a:gd name="connsiteY3" fmla="*/ 308388 h 457779"/>
              <a:gd name="connsiteX4" fmla="*/ 5209953 w 5209953"/>
              <a:gd name="connsiteY4" fmla="*/ 425346 h 457779"/>
              <a:gd name="connsiteX0" fmla="*/ 0 w 5209953"/>
              <a:gd name="connsiteY0" fmla="*/ 457243 h 457779"/>
              <a:gd name="connsiteX1" fmla="*/ 1382232 w 5209953"/>
              <a:gd name="connsiteY1" fmla="*/ 287123 h 457779"/>
              <a:gd name="connsiteX2" fmla="*/ 1935125 w 5209953"/>
              <a:gd name="connsiteY2" fmla="*/ 44 h 457779"/>
              <a:gd name="connsiteX3" fmla="*/ 2668772 w 5209953"/>
              <a:gd name="connsiteY3" fmla="*/ 308388 h 457779"/>
              <a:gd name="connsiteX4" fmla="*/ 5209953 w 5209953"/>
              <a:gd name="connsiteY4" fmla="*/ 435978 h 457779"/>
              <a:gd name="connsiteX0" fmla="*/ 0 w 5209953"/>
              <a:gd name="connsiteY0" fmla="*/ 457243 h 457779"/>
              <a:gd name="connsiteX1" fmla="*/ 1382232 w 5209953"/>
              <a:gd name="connsiteY1" fmla="*/ 287123 h 457779"/>
              <a:gd name="connsiteX2" fmla="*/ 1935125 w 5209953"/>
              <a:gd name="connsiteY2" fmla="*/ 44 h 457779"/>
              <a:gd name="connsiteX3" fmla="*/ 2668772 w 5209953"/>
              <a:gd name="connsiteY3" fmla="*/ 308388 h 457779"/>
              <a:gd name="connsiteX4" fmla="*/ 3785190 w 5209953"/>
              <a:gd name="connsiteY4" fmla="*/ 393449 h 457779"/>
              <a:gd name="connsiteX5" fmla="*/ 5209953 w 5209953"/>
              <a:gd name="connsiteY5" fmla="*/ 435978 h 457779"/>
              <a:gd name="connsiteX0" fmla="*/ 0 w 5209953"/>
              <a:gd name="connsiteY0" fmla="*/ 457243 h 457779"/>
              <a:gd name="connsiteX1" fmla="*/ 1382232 w 5209953"/>
              <a:gd name="connsiteY1" fmla="*/ 287123 h 457779"/>
              <a:gd name="connsiteX2" fmla="*/ 1935125 w 5209953"/>
              <a:gd name="connsiteY2" fmla="*/ 44 h 457779"/>
              <a:gd name="connsiteX3" fmla="*/ 2668772 w 5209953"/>
              <a:gd name="connsiteY3" fmla="*/ 308388 h 457779"/>
              <a:gd name="connsiteX4" fmla="*/ 3859618 w 5209953"/>
              <a:gd name="connsiteY4" fmla="*/ 372184 h 457779"/>
              <a:gd name="connsiteX5" fmla="*/ 5209953 w 5209953"/>
              <a:gd name="connsiteY5" fmla="*/ 435978 h 457779"/>
              <a:gd name="connsiteX0" fmla="*/ 0 w 5209953"/>
              <a:gd name="connsiteY0" fmla="*/ 457839 h 458375"/>
              <a:gd name="connsiteX1" fmla="*/ 1382232 w 5209953"/>
              <a:gd name="connsiteY1" fmla="*/ 287719 h 458375"/>
              <a:gd name="connsiteX2" fmla="*/ 1935125 w 5209953"/>
              <a:gd name="connsiteY2" fmla="*/ 640 h 458375"/>
              <a:gd name="connsiteX3" fmla="*/ 2668772 w 5209953"/>
              <a:gd name="connsiteY3" fmla="*/ 308984 h 458375"/>
              <a:gd name="connsiteX4" fmla="*/ 3859618 w 5209953"/>
              <a:gd name="connsiteY4" fmla="*/ 372780 h 458375"/>
              <a:gd name="connsiteX5" fmla="*/ 5209953 w 5209953"/>
              <a:gd name="connsiteY5" fmla="*/ 436574 h 458375"/>
              <a:gd name="connsiteX0" fmla="*/ 0 w 5209953"/>
              <a:gd name="connsiteY0" fmla="*/ 362474 h 362943"/>
              <a:gd name="connsiteX1" fmla="*/ 1382232 w 5209953"/>
              <a:gd name="connsiteY1" fmla="*/ 192354 h 362943"/>
              <a:gd name="connsiteX2" fmla="*/ 1967023 w 5209953"/>
              <a:gd name="connsiteY2" fmla="*/ 968 h 362943"/>
              <a:gd name="connsiteX3" fmla="*/ 2668772 w 5209953"/>
              <a:gd name="connsiteY3" fmla="*/ 213619 h 362943"/>
              <a:gd name="connsiteX4" fmla="*/ 3859618 w 5209953"/>
              <a:gd name="connsiteY4" fmla="*/ 277415 h 362943"/>
              <a:gd name="connsiteX5" fmla="*/ 5209953 w 5209953"/>
              <a:gd name="connsiteY5" fmla="*/ 341209 h 362943"/>
              <a:gd name="connsiteX0" fmla="*/ 0 w 5209953"/>
              <a:gd name="connsiteY0" fmla="*/ 361575 h 362044"/>
              <a:gd name="connsiteX1" fmla="*/ 1382232 w 5209953"/>
              <a:gd name="connsiteY1" fmla="*/ 191455 h 362044"/>
              <a:gd name="connsiteX2" fmla="*/ 1967023 w 5209953"/>
              <a:gd name="connsiteY2" fmla="*/ 69 h 362044"/>
              <a:gd name="connsiteX3" fmla="*/ 2668772 w 5209953"/>
              <a:gd name="connsiteY3" fmla="*/ 212720 h 362044"/>
              <a:gd name="connsiteX4" fmla="*/ 3859618 w 5209953"/>
              <a:gd name="connsiteY4" fmla="*/ 276516 h 362044"/>
              <a:gd name="connsiteX5" fmla="*/ 5209953 w 5209953"/>
              <a:gd name="connsiteY5" fmla="*/ 340310 h 362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09953" h="362044">
                <a:moveTo>
                  <a:pt x="0" y="361575"/>
                </a:moveTo>
                <a:cubicBezTo>
                  <a:pt x="493528" y="370435"/>
                  <a:pt x="1054395" y="251706"/>
                  <a:pt x="1382232" y="191455"/>
                </a:cubicBezTo>
                <a:cubicBezTo>
                  <a:pt x="1710069" y="131204"/>
                  <a:pt x="1593112" y="-3475"/>
                  <a:pt x="1967023" y="69"/>
                </a:cubicBezTo>
                <a:cubicBezTo>
                  <a:pt x="2340934" y="3613"/>
                  <a:pt x="2353340" y="166646"/>
                  <a:pt x="2668772" y="212720"/>
                </a:cubicBezTo>
                <a:cubicBezTo>
                  <a:pt x="2984204" y="258794"/>
                  <a:pt x="3436088" y="255251"/>
                  <a:pt x="3859618" y="276516"/>
                </a:cubicBezTo>
                <a:lnTo>
                  <a:pt x="5209953" y="340310"/>
                </a:lnTo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DD52B344-C491-4484-9B07-480346D794E3}"/>
              </a:ext>
            </a:extLst>
          </p:cNvPr>
          <p:cNvSpPr/>
          <p:nvPr/>
        </p:nvSpPr>
        <p:spPr>
          <a:xfrm>
            <a:off x="6850912" y="4895524"/>
            <a:ext cx="5167423" cy="393677"/>
          </a:xfrm>
          <a:custGeom>
            <a:avLst/>
            <a:gdLst>
              <a:gd name="connsiteX0" fmla="*/ 0 w 5199321"/>
              <a:gd name="connsiteY0" fmla="*/ 410928 h 432193"/>
              <a:gd name="connsiteX1" fmla="*/ 1318437 w 5199321"/>
              <a:gd name="connsiteY1" fmla="*/ 283338 h 432193"/>
              <a:gd name="connsiteX2" fmla="*/ 2604977 w 5199321"/>
              <a:gd name="connsiteY2" fmla="*/ 6891 h 432193"/>
              <a:gd name="connsiteX3" fmla="*/ 2849525 w 5199321"/>
              <a:gd name="connsiteY3" fmla="*/ 113217 h 432193"/>
              <a:gd name="connsiteX4" fmla="*/ 5199321 w 5199321"/>
              <a:gd name="connsiteY4" fmla="*/ 432193 h 432193"/>
              <a:gd name="connsiteX0" fmla="*/ 0 w 5199321"/>
              <a:gd name="connsiteY0" fmla="*/ 410928 h 432193"/>
              <a:gd name="connsiteX1" fmla="*/ 1318437 w 5199321"/>
              <a:gd name="connsiteY1" fmla="*/ 283338 h 432193"/>
              <a:gd name="connsiteX2" fmla="*/ 2604977 w 5199321"/>
              <a:gd name="connsiteY2" fmla="*/ 6891 h 432193"/>
              <a:gd name="connsiteX3" fmla="*/ 2977116 w 5199321"/>
              <a:gd name="connsiteY3" fmla="*/ 113217 h 432193"/>
              <a:gd name="connsiteX4" fmla="*/ 5199321 w 5199321"/>
              <a:gd name="connsiteY4" fmla="*/ 432193 h 432193"/>
              <a:gd name="connsiteX0" fmla="*/ 0 w 5199321"/>
              <a:gd name="connsiteY0" fmla="*/ 410928 h 432193"/>
              <a:gd name="connsiteX1" fmla="*/ 1318437 w 5199321"/>
              <a:gd name="connsiteY1" fmla="*/ 283338 h 432193"/>
              <a:gd name="connsiteX2" fmla="*/ 2604977 w 5199321"/>
              <a:gd name="connsiteY2" fmla="*/ 6891 h 432193"/>
              <a:gd name="connsiteX3" fmla="*/ 2977116 w 5199321"/>
              <a:gd name="connsiteY3" fmla="*/ 113217 h 432193"/>
              <a:gd name="connsiteX4" fmla="*/ 5199321 w 5199321"/>
              <a:gd name="connsiteY4" fmla="*/ 432193 h 432193"/>
              <a:gd name="connsiteX0" fmla="*/ 0 w 5199321"/>
              <a:gd name="connsiteY0" fmla="*/ 405420 h 426685"/>
              <a:gd name="connsiteX1" fmla="*/ 1318437 w 5199321"/>
              <a:gd name="connsiteY1" fmla="*/ 277830 h 426685"/>
              <a:gd name="connsiteX2" fmla="*/ 2604977 w 5199321"/>
              <a:gd name="connsiteY2" fmla="*/ 1383 h 426685"/>
              <a:gd name="connsiteX3" fmla="*/ 3094074 w 5199321"/>
              <a:gd name="connsiteY3" fmla="*/ 182137 h 426685"/>
              <a:gd name="connsiteX4" fmla="*/ 5199321 w 5199321"/>
              <a:gd name="connsiteY4" fmla="*/ 426685 h 426685"/>
              <a:gd name="connsiteX0" fmla="*/ 0 w 5199321"/>
              <a:gd name="connsiteY0" fmla="*/ 405996 h 427261"/>
              <a:gd name="connsiteX1" fmla="*/ 1318437 w 5199321"/>
              <a:gd name="connsiteY1" fmla="*/ 278406 h 427261"/>
              <a:gd name="connsiteX2" fmla="*/ 2604977 w 5199321"/>
              <a:gd name="connsiteY2" fmla="*/ 1959 h 427261"/>
              <a:gd name="connsiteX3" fmla="*/ 3094074 w 5199321"/>
              <a:gd name="connsiteY3" fmla="*/ 182713 h 427261"/>
              <a:gd name="connsiteX4" fmla="*/ 5199321 w 5199321"/>
              <a:gd name="connsiteY4" fmla="*/ 427261 h 427261"/>
              <a:gd name="connsiteX0" fmla="*/ 0 w 5199321"/>
              <a:gd name="connsiteY0" fmla="*/ 404320 h 425585"/>
              <a:gd name="connsiteX1" fmla="*/ 1318437 w 5199321"/>
              <a:gd name="connsiteY1" fmla="*/ 276730 h 425585"/>
              <a:gd name="connsiteX2" fmla="*/ 2604977 w 5199321"/>
              <a:gd name="connsiteY2" fmla="*/ 283 h 425585"/>
              <a:gd name="connsiteX3" fmla="*/ 3285460 w 5199321"/>
              <a:gd name="connsiteY3" fmla="*/ 234200 h 425585"/>
              <a:gd name="connsiteX4" fmla="*/ 5199321 w 5199321"/>
              <a:gd name="connsiteY4" fmla="*/ 425585 h 425585"/>
              <a:gd name="connsiteX0" fmla="*/ 0 w 5199321"/>
              <a:gd name="connsiteY0" fmla="*/ 404371 h 425636"/>
              <a:gd name="connsiteX1" fmla="*/ 1318437 w 5199321"/>
              <a:gd name="connsiteY1" fmla="*/ 276781 h 425636"/>
              <a:gd name="connsiteX2" fmla="*/ 2604977 w 5199321"/>
              <a:gd name="connsiteY2" fmla="*/ 334 h 425636"/>
              <a:gd name="connsiteX3" fmla="*/ 3285460 w 5199321"/>
              <a:gd name="connsiteY3" fmla="*/ 234251 h 425636"/>
              <a:gd name="connsiteX4" fmla="*/ 5199321 w 5199321"/>
              <a:gd name="connsiteY4" fmla="*/ 425636 h 425636"/>
              <a:gd name="connsiteX0" fmla="*/ 0 w 5199321"/>
              <a:gd name="connsiteY0" fmla="*/ 404545 h 425810"/>
              <a:gd name="connsiteX1" fmla="*/ 1329070 w 5199321"/>
              <a:gd name="connsiteY1" fmla="*/ 287588 h 425810"/>
              <a:gd name="connsiteX2" fmla="*/ 2604977 w 5199321"/>
              <a:gd name="connsiteY2" fmla="*/ 508 h 425810"/>
              <a:gd name="connsiteX3" fmla="*/ 3285460 w 5199321"/>
              <a:gd name="connsiteY3" fmla="*/ 234425 h 425810"/>
              <a:gd name="connsiteX4" fmla="*/ 5199321 w 5199321"/>
              <a:gd name="connsiteY4" fmla="*/ 425810 h 425810"/>
              <a:gd name="connsiteX0" fmla="*/ 0 w 5167423"/>
              <a:gd name="connsiteY0" fmla="*/ 425810 h 425810"/>
              <a:gd name="connsiteX1" fmla="*/ 1297172 w 5167423"/>
              <a:gd name="connsiteY1" fmla="*/ 287588 h 425810"/>
              <a:gd name="connsiteX2" fmla="*/ 2573079 w 5167423"/>
              <a:gd name="connsiteY2" fmla="*/ 508 h 425810"/>
              <a:gd name="connsiteX3" fmla="*/ 3253562 w 5167423"/>
              <a:gd name="connsiteY3" fmla="*/ 234425 h 425810"/>
              <a:gd name="connsiteX4" fmla="*/ 5167423 w 5167423"/>
              <a:gd name="connsiteY4" fmla="*/ 425810 h 425810"/>
              <a:gd name="connsiteX0" fmla="*/ 0 w 5167423"/>
              <a:gd name="connsiteY0" fmla="*/ 393793 h 393793"/>
              <a:gd name="connsiteX1" fmla="*/ 1297172 w 5167423"/>
              <a:gd name="connsiteY1" fmla="*/ 255571 h 393793"/>
              <a:gd name="connsiteX2" fmla="*/ 2583712 w 5167423"/>
              <a:gd name="connsiteY2" fmla="*/ 388 h 393793"/>
              <a:gd name="connsiteX3" fmla="*/ 3253562 w 5167423"/>
              <a:gd name="connsiteY3" fmla="*/ 202408 h 393793"/>
              <a:gd name="connsiteX4" fmla="*/ 5167423 w 5167423"/>
              <a:gd name="connsiteY4" fmla="*/ 393793 h 393793"/>
              <a:gd name="connsiteX0" fmla="*/ 0 w 5167423"/>
              <a:gd name="connsiteY0" fmla="*/ 393992 h 393992"/>
              <a:gd name="connsiteX1" fmla="*/ 1297172 w 5167423"/>
              <a:gd name="connsiteY1" fmla="*/ 255770 h 393992"/>
              <a:gd name="connsiteX2" fmla="*/ 2583712 w 5167423"/>
              <a:gd name="connsiteY2" fmla="*/ 587 h 393992"/>
              <a:gd name="connsiteX3" fmla="*/ 3179134 w 5167423"/>
              <a:gd name="connsiteY3" fmla="*/ 191975 h 393992"/>
              <a:gd name="connsiteX4" fmla="*/ 5167423 w 5167423"/>
              <a:gd name="connsiteY4" fmla="*/ 393992 h 393992"/>
              <a:gd name="connsiteX0" fmla="*/ 0 w 5167423"/>
              <a:gd name="connsiteY0" fmla="*/ 393992 h 393992"/>
              <a:gd name="connsiteX1" fmla="*/ 1371600 w 5167423"/>
              <a:gd name="connsiteY1" fmla="*/ 255770 h 393992"/>
              <a:gd name="connsiteX2" fmla="*/ 2583712 w 5167423"/>
              <a:gd name="connsiteY2" fmla="*/ 587 h 393992"/>
              <a:gd name="connsiteX3" fmla="*/ 3179134 w 5167423"/>
              <a:gd name="connsiteY3" fmla="*/ 191975 h 393992"/>
              <a:gd name="connsiteX4" fmla="*/ 5167423 w 5167423"/>
              <a:gd name="connsiteY4" fmla="*/ 393992 h 393992"/>
              <a:gd name="connsiteX0" fmla="*/ 0 w 5167423"/>
              <a:gd name="connsiteY0" fmla="*/ 393992 h 393992"/>
              <a:gd name="connsiteX1" fmla="*/ 1371600 w 5167423"/>
              <a:gd name="connsiteY1" fmla="*/ 255770 h 393992"/>
              <a:gd name="connsiteX2" fmla="*/ 2583712 w 5167423"/>
              <a:gd name="connsiteY2" fmla="*/ 587 h 393992"/>
              <a:gd name="connsiteX3" fmla="*/ 3179134 w 5167423"/>
              <a:gd name="connsiteY3" fmla="*/ 191975 h 393992"/>
              <a:gd name="connsiteX4" fmla="*/ 5167423 w 5167423"/>
              <a:gd name="connsiteY4" fmla="*/ 393992 h 393992"/>
              <a:gd name="connsiteX0" fmla="*/ 0 w 5167423"/>
              <a:gd name="connsiteY0" fmla="*/ 393642 h 393642"/>
              <a:gd name="connsiteX1" fmla="*/ 1371600 w 5167423"/>
              <a:gd name="connsiteY1" fmla="*/ 255420 h 393642"/>
              <a:gd name="connsiteX2" fmla="*/ 2583712 w 5167423"/>
              <a:gd name="connsiteY2" fmla="*/ 237 h 393642"/>
              <a:gd name="connsiteX3" fmla="*/ 3083441 w 5167423"/>
              <a:gd name="connsiteY3" fmla="*/ 212890 h 393642"/>
              <a:gd name="connsiteX4" fmla="*/ 5167423 w 5167423"/>
              <a:gd name="connsiteY4" fmla="*/ 393642 h 393642"/>
              <a:gd name="connsiteX0" fmla="*/ 0 w 5167423"/>
              <a:gd name="connsiteY0" fmla="*/ 393677 h 393677"/>
              <a:gd name="connsiteX1" fmla="*/ 1371600 w 5167423"/>
              <a:gd name="connsiteY1" fmla="*/ 255455 h 393677"/>
              <a:gd name="connsiteX2" fmla="*/ 2583712 w 5167423"/>
              <a:gd name="connsiteY2" fmla="*/ 272 h 393677"/>
              <a:gd name="connsiteX3" fmla="*/ 3083441 w 5167423"/>
              <a:gd name="connsiteY3" fmla="*/ 212925 h 393677"/>
              <a:gd name="connsiteX4" fmla="*/ 5167423 w 5167423"/>
              <a:gd name="connsiteY4" fmla="*/ 393677 h 393677"/>
              <a:gd name="connsiteX0" fmla="*/ 0 w 5167423"/>
              <a:gd name="connsiteY0" fmla="*/ 393677 h 393677"/>
              <a:gd name="connsiteX1" fmla="*/ 1371600 w 5167423"/>
              <a:gd name="connsiteY1" fmla="*/ 255455 h 393677"/>
              <a:gd name="connsiteX2" fmla="*/ 2583712 w 5167423"/>
              <a:gd name="connsiteY2" fmla="*/ 272 h 393677"/>
              <a:gd name="connsiteX3" fmla="*/ 3083441 w 5167423"/>
              <a:gd name="connsiteY3" fmla="*/ 212925 h 393677"/>
              <a:gd name="connsiteX4" fmla="*/ 5167423 w 5167423"/>
              <a:gd name="connsiteY4" fmla="*/ 393677 h 393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67423" h="393677">
                <a:moveTo>
                  <a:pt x="0" y="393677"/>
                </a:moveTo>
                <a:cubicBezTo>
                  <a:pt x="442137" y="363551"/>
                  <a:pt x="909083" y="395450"/>
                  <a:pt x="1371600" y="255455"/>
                </a:cubicBezTo>
                <a:cubicBezTo>
                  <a:pt x="1834117" y="115460"/>
                  <a:pt x="2298405" y="7360"/>
                  <a:pt x="2583712" y="272"/>
                </a:cubicBezTo>
                <a:cubicBezTo>
                  <a:pt x="2869019" y="-6816"/>
                  <a:pt x="2663456" y="126093"/>
                  <a:pt x="3083441" y="212925"/>
                </a:cubicBezTo>
                <a:cubicBezTo>
                  <a:pt x="3503426" y="299757"/>
                  <a:pt x="4680097" y="384816"/>
                  <a:pt x="5167423" y="393677"/>
                </a:cubicBez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953D5E0-106B-44EC-95F8-DCB794C2BB71}"/>
              </a:ext>
            </a:extLst>
          </p:cNvPr>
          <p:cNvSpPr/>
          <p:nvPr/>
        </p:nvSpPr>
        <p:spPr>
          <a:xfrm>
            <a:off x="6819014" y="5437087"/>
            <a:ext cx="5220586" cy="607026"/>
          </a:xfrm>
          <a:custGeom>
            <a:avLst/>
            <a:gdLst>
              <a:gd name="connsiteX0" fmla="*/ 0 w 5220586"/>
              <a:gd name="connsiteY0" fmla="*/ 639828 h 639828"/>
              <a:gd name="connsiteX1" fmla="*/ 2626242 w 5220586"/>
              <a:gd name="connsiteY1" fmla="*/ 299586 h 639828"/>
              <a:gd name="connsiteX2" fmla="*/ 2987749 w 5220586"/>
              <a:gd name="connsiteY2" fmla="*/ 129465 h 639828"/>
              <a:gd name="connsiteX3" fmla="*/ 3487479 w 5220586"/>
              <a:gd name="connsiteY3" fmla="*/ 12507 h 639828"/>
              <a:gd name="connsiteX4" fmla="*/ 3923414 w 5220586"/>
              <a:gd name="connsiteY4" fmla="*/ 437810 h 639828"/>
              <a:gd name="connsiteX5" fmla="*/ 5220586 w 5220586"/>
              <a:gd name="connsiteY5" fmla="*/ 639828 h 639828"/>
              <a:gd name="connsiteX0" fmla="*/ 0 w 5220586"/>
              <a:gd name="connsiteY0" fmla="*/ 639828 h 639828"/>
              <a:gd name="connsiteX1" fmla="*/ 2626242 w 5220586"/>
              <a:gd name="connsiteY1" fmla="*/ 299586 h 639828"/>
              <a:gd name="connsiteX2" fmla="*/ 2987749 w 5220586"/>
              <a:gd name="connsiteY2" fmla="*/ 129465 h 639828"/>
              <a:gd name="connsiteX3" fmla="*/ 3487479 w 5220586"/>
              <a:gd name="connsiteY3" fmla="*/ 12507 h 639828"/>
              <a:gd name="connsiteX4" fmla="*/ 3923414 w 5220586"/>
              <a:gd name="connsiteY4" fmla="*/ 437810 h 639828"/>
              <a:gd name="connsiteX5" fmla="*/ 5220586 w 5220586"/>
              <a:gd name="connsiteY5" fmla="*/ 639828 h 639828"/>
              <a:gd name="connsiteX0" fmla="*/ 0 w 5220586"/>
              <a:gd name="connsiteY0" fmla="*/ 639828 h 639828"/>
              <a:gd name="connsiteX1" fmla="*/ 2626242 w 5220586"/>
              <a:gd name="connsiteY1" fmla="*/ 299586 h 639828"/>
              <a:gd name="connsiteX2" fmla="*/ 2987749 w 5220586"/>
              <a:gd name="connsiteY2" fmla="*/ 129465 h 639828"/>
              <a:gd name="connsiteX3" fmla="*/ 3487479 w 5220586"/>
              <a:gd name="connsiteY3" fmla="*/ 12507 h 639828"/>
              <a:gd name="connsiteX4" fmla="*/ 3923414 w 5220586"/>
              <a:gd name="connsiteY4" fmla="*/ 437810 h 639828"/>
              <a:gd name="connsiteX5" fmla="*/ 5220586 w 5220586"/>
              <a:gd name="connsiteY5" fmla="*/ 639828 h 639828"/>
              <a:gd name="connsiteX0" fmla="*/ 0 w 5220586"/>
              <a:gd name="connsiteY0" fmla="*/ 640638 h 640638"/>
              <a:gd name="connsiteX1" fmla="*/ 2381693 w 5220586"/>
              <a:gd name="connsiteY1" fmla="*/ 364191 h 640638"/>
              <a:gd name="connsiteX2" fmla="*/ 2987749 w 5220586"/>
              <a:gd name="connsiteY2" fmla="*/ 130275 h 640638"/>
              <a:gd name="connsiteX3" fmla="*/ 3487479 w 5220586"/>
              <a:gd name="connsiteY3" fmla="*/ 13317 h 640638"/>
              <a:gd name="connsiteX4" fmla="*/ 3923414 w 5220586"/>
              <a:gd name="connsiteY4" fmla="*/ 438620 h 640638"/>
              <a:gd name="connsiteX5" fmla="*/ 5220586 w 5220586"/>
              <a:gd name="connsiteY5" fmla="*/ 640638 h 640638"/>
              <a:gd name="connsiteX0" fmla="*/ 0 w 5220586"/>
              <a:gd name="connsiteY0" fmla="*/ 657646 h 657646"/>
              <a:gd name="connsiteX1" fmla="*/ 2381693 w 5220586"/>
              <a:gd name="connsiteY1" fmla="*/ 381199 h 657646"/>
              <a:gd name="connsiteX2" fmla="*/ 2998382 w 5220586"/>
              <a:gd name="connsiteY2" fmla="*/ 72855 h 657646"/>
              <a:gd name="connsiteX3" fmla="*/ 3487479 w 5220586"/>
              <a:gd name="connsiteY3" fmla="*/ 30325 h 657646"/>
              <a:gd name="connsiteX4" fmla="*/ 3923414 w 5220586"/>
              <a:gd name="connsiteY4" fmla="*/ 455628 h 657646"/>
              <a:gd name="connsiteX5" fmla="*/ 5220586 w 5220586"/>
              <a:gd name="connsiteY5" fmla="*/ 657646 h 657646"/>
              <a:gd name="connsiteX0" fmla="*/ 0 w 5220586"/>
              <a:gd name="connsiteY0" fmla="*/ 683819 h 683819"/>
              <a:gd name="connsiteX1" fmla="*/ 2381693 w 5220586"/>
              <a:gd name="connsiteY1" fmla="*/ 407372 h 683819"/>
              <a:gd name="connsiteX2" fmla="*/ 2998382 w 5220586"/>
              <a:gd name="connsiteY2" fmla="*/ 99028 h 683819"/>
              <a:gd name="connsiteX3" fmla="*/ 3487479 w 5220586"/>
              <a:gd name="connsiteY3" fmla="*/ 56498 h 683819"/>
              <a:gd name="connsiteX4" fmla="*/ 3923414 w 5220586"/>
              <a:gd name="connsiteY4" fmla="*/ 481801 h 683819"/>
              <a:gd name="connsiteX5" fmla="*/ 5220586 w 5220586"/>
              <a:gd name="connsiteY5" fmla="*/ 683819 h 683819"/>
              <a:gd name="connsiteX0" fmla="*/ 0 w 5220586"/>
              <a:gd name="connsiteY0" fmla="*/ 663241 h 663241"/>
              <a:gd name="connsiteX1" fmla="*/ 2381693 w 5220586"/>
              <a:gd name="connsiteY1" fmla="*/ 386794 h 663241"/>
              <a:gd name="connsiteX2" fmla="*/ 2881424 w 5220586"/>
              <a:gd name="connsiteY2" fmla="*/ 120980 h 663241"/>
              <a:gd name="connsiteX3" fmla="*/ 3487479 w 5220586"/>
              <a:gd name="connsiteY3" fmla="*/ 35920 h 663241"/>
              <a:gd name="connsiteX4" fmla="*/ 3923414 w 5220586"/>
              <a:gd name="connsiteY4" fmla="*/ 461223 h 663241"/>
              <a:gd name="connsiteX5" fmla="*/ 5220586 w 5220586"/>
              <a:gd name="connsiteY5" fmla="*/ 663241 h 663241"/>
              <a:gd name="connsiteX0" fmla="*/ 0 w 5220586"/>
              <a:gd name="connsiteY0" fmla="*/ 636959 h 636959"/>
              <a:gd name="connsiteX1" fmla="*/ 2381693 w 5220586"/>
              <a:gd name="connsiteY1" fmla="*/ 360512 h 636959"/>
              <a:gd name="connsiteX2" fmla="*/ 2881424 w 5220586"/>
              <a:gd name="connsiteY2" fmla="*/ 94698 h 636959"/>
              <a:gd name="connsiteX3" fmla="*/ 3498112 w 5220586"/>
              <a:gd name="connsiteY3" fmla="*/ 20270 h 636959"/>
              <a:gd name="connsiteX4" fmla="*/ 3923414 w 5220586"/>
              <a:gd name="connsiteY4" fmla="*/ 434941 h 636959"/>
              <a:gd name="connsiteX5" fmla="*/ 5220586 w 5220586"/>
              <a:gd name="connsiteY5" fmla="*/ 636959 h 636959"/>
              <a:gd name="connsiteX0" fmla="*/ 0 w 5220586"/>
              <a:gd name="connsiteY0" fmla="*/ 594356 h 594356"/>
              <a:gd name="connsiteX1" fmla="*/ 2381693 w 5220586"/>
              <a:gd name="connsiteY1" fmla="*/ 317909 h 594356"/>
              <a:gd name="connsiteX2" fmla="*/ 2881424 w 5220586"/>
              <a:gd name="connsiteY2" fmla="*/ 52095 h 594356"/>
              <a:gd name="connsiteX3" fmla="*/ 3530010 w 5220586"/>
              <a:gd name="connsiteY3" fmla="*/ 30829 h 594356"/>
              <a:gd name="connsiteX4" fmla="*/ 3923414 w 5220586"/>
              <a:gd name="connsiteY4" fmla="*/ 392338 h 594356"/>
              <a:gd name="connsiteX5" fmla="*/ 5220586 w 5220586"/>
              <a:gd name="connsiteY5" fmla="*/ 594356 h 594356"/>
              <a:gd name="connsiteX0" fmla="*/ 0 w 5220586"/>
              <a:gd name="connsiteY0" fmla="*/ 594356 h 594356"/>
              <a:gd name="connsiteX1" fmla="*/ 2381693 w 5220586"/>
              <a:gd name="connsiteY1" fmla="*/ 317909 h 594356"/>
              <a:gd name="connsiteX2" fmla="*/ 2881424 w 5220586"/>
              <a:gd name="connsiteY2" fmla="*/ 52095 h 594356"/>
              <a:gd name="connsiteX3" fmla="*/ 3657600 w 5220586"/>
              <a:gd name="connsiteY3" fmla="*/ 30829 h 594356"/>
              <a:gd name="connsiteX4" fmla="*/ 3923414 w 5220586"/>
              <a:gd name="connsiteY4" fmla="*/ 392338 h 594356"/>
              <a:gd name="connsiteX5" fmla="*/ 5220586 w 5220586"/>
              <a:gd name="connsiteY5" fmla="*/ 594356 h 594356"/>
              <a:gd name="connsiteX0" fmla="*/ 0 w 5220586"/>
              <a:gd name="connsiteY0" fmla="*/ 594356 h 594356"/>
              <a:gd name="connsiteX1" fmla="*/ 2381693 w 5220586"/>
              <a:gd name="connsiteY1" fmla="*/ 317909 h 594356"/>
              <a:gd name="connsiteX2" fmla="*/ 2881424 w 5220586"/>
              <a:gd name="connsiteY2" fmla="*/ 52095 h 594356"/>
              <a:gd name="connsiteX3" fmla="*/ 3668233 w 5220586"/>
              <a:gd name="connsiteY3" fmla="*/ 30829 h 594356"/>
              <a:gd name="connsiteX4" fmla="*/ 3923414 w 5220586"/>
              <a:gd name="connsiteY4" fmla="*/ 392338 h 594356"/>
              <a:gd name="connsiteX5" fmla="*/ 5220586 w 5220586"/>
              <a:gd name="connsiteY5" fmla="*/ 594356 h 594356"/>
              <a:gd name="connsiteX0" fmla="*/ 0 w 5220586"/>
              <a:gd name="connsiteY0" fmla="*/ 604195 h 604195"/>
              <a:gd name="connsiteX1" fmla="*/ 2381693 w 5220586"/>
              <a:gd name="connsiteY1" fmla="*/ 327748 h 604195"/>
              <a:gd name="connsiteX2" fmla="*/ 2955852 w 5220586"/>
              <a:gd name="connsiteY2" fmla="*/ 40669 h 604195"/>
              <a:gd name="connsiteX3" fmla="*/ 3668233 w 5220586"/>
              <a:gd name="connsiteY3" fmla="*/ 40668 h 604195"/>
              <a:gd name="connsiteX4" fmla="*/ 3923414 w 5220586"/>
              <a:gd name="connsiteY4" fmla="*/ 402177 h 604195"/>
              <a:gd name="connsiteX5" fmla="*/ 5220586 w 5220586"/>
              <a:gd name="connsiteY5" fmla="*/ 604195 h 604195"/>
              <a:gd name="connsiteX0" fmla="*/ 0 w 5220586"/>
              <a:gd name="connsiteY0" fmla="*/ 604195 h 604195"/>
              <a:gd name="connsiteX1" fmla="*/ 2381693 w 5220586"/>
              <a:gd name="connsiteY1" fmla="*/ 327748 h 604195"/>
              <a:gd name="connsiteX2" fmla="*/ 2955852 w 5220586"/>
              <a:gd name="connsiteY2" fmla="*/ 40669 h 604195"/>
              <a:gd name="connsiteX3" fmla="*/ 3668233 w 5220586"/>
              <a:gd name="connsiteY3" fmla="*/ 40668 h 604195"/>
              <a:gd name="connsiteX4" fmla="*/ 3923414 w 5220586"/>
              <a:gd name="connsiteY4" fmla="*/ 402177 h 604195"/>
              <a:gd name="connsiteX5" fmla="*/ 5220586 w 5220586"/>
              <a:gd name="connsiteY5" fmla="*/ 604195 h 604195"/>
              <a:gd name="connsiteX0" fmla="*/ 0 w 5220586"/>
              <a:gd name="connsiteY0" fmla="*/ 604195 h 604195"/>
              <a:gd name="connsiteX1" fmla="*/ 2381693 w 5220586"/>
              <a:gd name="connsiteY1" fmla="*/ 327748 h 604195"/>
              <a:gd name="connsiteX2" fmla="*/ 2955852 w 5220586"/>
              <a:gd name="connsiteY2" fmla="*/ 40669 h 604195"/>
              <a:gd name="connsiteX3" fmla="*/ 3668233 w 5220586"/>
              <a:gd name="connsiteY3" fmla="*/ 40668 h 604195"/>
              <a:gd name="connsiteX4" fmla="*/ 3923414 w 5220586"/>
              <a:gd name="connsiteY4" fmla="*/ 402177 h 604195"/>
              <a:gd name="connsiteX5" fmla="*/ 5220586 w 5220586"/>
              <a:gd name="connsiteY5" fmla="*/ 604195 h 604195"/>
              <a:gd name="connsiteX0" fmla="*/ 0 w 5220586"/>
              <a:gd name="connsiteY0" fmla="*/ 602805 h 602805"/>
              <a:gd name="connsiteX1" fmla="*/ 2381693 w 5220586"/>
              <a:gd name="connsiteY1" fmla="*/ 326358 h 602805"/>
              <a:gd name="connsiteX2" fmla="*/ 2955852 w 5220586"/>
              <a:gd name="connsiteY2" fmla="*/ 39279 h 602805"/>
              <a:gd name="connsiteX3" fmla="*/ 3668233 w 5220586"/>
              <a:gd name="connsiteY3" fmla="*/ 39278 h 602805"/>
              <a:gd name="connsiteX4" fmla="*/ 3987210 w 5220586"/>
              <a:gd name="connsiteY4" fmla="*/ 379521 h 602805"/>
              <a:gd name="connsiteX5" fmla="*/ 5220586 w 5220586"/>
              <a:gd name="connsiteY5" fmla="*/ 602805 h 602805"/>
              <a:gd name="connsiteX0" fmla="*/ 0 w 5220586"/>
              <a:gd name="connsiteY0" fmla="*/ 607026 h 607026"/>
              <a:gd name="connsiteX1" fmla="*/ 2381693 w 5220586"/>
              <a:gd name="connsiteY1" fmla="*/ 330579 h 607026"/>
              <a:gd name="connsiteX2" fmla="*/ 2955852 w 5220586"/>
              <a:gd name="connsiteY2" fmla="*/ 43500 h 607026"/>
              <a:gd name="connsiteX3" fmla="*/ 3668233 w 5220586"/>
              <a:gd name="connsiteY3" fmla="*/ 43499 h 607026"/>
              <a:gd name="connsiteX4" fmla="*/ 4008475 w 5220586"/>
              <a:gd name="connsiteY4" fmla="*/ 447537 h 607026"/>
              <a:gd name="connsiteX5" fmla="*/ 5220586 w 5220586"/>
              <a:gd name="connsiteY5" fmla="*/ 607026 h 607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20586" h="607026">
                <a:moveTo>
                  <a:pt x="0" y="607026"/>
                </a:moveTo>
                <a:cubicBezTo>
                  <a:pt x="793898" y="514877"/>
                  <a:pt x="1889051" y="424500"/>
                  <a:pt x="2381693" y="330579"/>
                </a:cubicBezTo>
                <a:cubicBezTo>
                  <a:pt x="2874335" y="236658"/>
                  <a:pt x="2741429" y="91347"/>
                  <a:pt x="2955852" y="43500"/>
                </a:cubicBezTo>
                <a:cubicBezTo>
                  <a:pt x="3170275" y="-4347"/>
                  <a:pt x="3492796" y="-23841"/>
                  <a:pt x="3668233" y="43499"/>
                </a:cubicBezTo>
                <a:cubicBezTo>
                  <a:pt x="3843670" y="110839"/>
                  <a:pt x="3866708" y="406779"/>
                  <a:pt x="4008475" y="447537"/>
                </a:cubicBezTo>
                <a:cubicBezTo>
                  <a:pt x="4150242" y="488295"/>
                  <a:pt x="4716425" y="558293"/>
                  <a:pt x="5220586" y="607026"/>
                </a:cubicBez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ED4A5FD-A21A-4E4D-B027-29F16A59ADCF}"/>
              </a:ext>
            </a:extLst>
          </p:cNvPr>
          <p:cNvSpPr/>
          <p:nvPr/>
        </p:nvSpPr>
        <p:spPr>
          <a:xfrm>
            <a:off x="8126818" y="6251628"/>
            <a:ext cx="3898494" cy="526193"/>
          </a:xfrm>
          <a:custGeom>
            <a:avLst/>
            <a:gdLst>
              <a:gd name="connsiteX0" fmla="*/ 0 w 3912782"/>
              <a:gd name="connsiteY0" fmla="*/ 516251 h 548149"/>
              <a:gd name="connsiteX1" fmla="*/ 329610 w 3912782"/>
              <a:gd name="connsiteY1" fmla="*/ 229172 h 548149"/>
              <a:gd name="connsiteX2" fmla="*/ 563526 w 3912782"/>
              <a:gd name="connsiteY2" fmla="*/ 239805 h 548149"/>
              <a:gd name="connsiteX3" fmla="*/ 691117 w 3912782"/>
              <a:gd name="connsiteY3" fmla="*/ 526884 h 548149"/>
              <a:gd name="connsiteX4" fmla="*/ 861238 w 3912782"/>
              <a:gd name="connsiteY4" fmla="*/ 250437 h 548149"/>
              <a:gd name="connsiteX5" fmla="*/ 1180214 w 3912782"/>
              <a:gd name="connsiteY5" fmla="*/ 207907 h 548149"/>
              <a:gd name="connsiteX6" fmla="*/ 1307805 w 3912782"/>
              <a:gd name="connsiteY6" fmla="*/ 537516 h 548149"/>
              <a:gd name="connsiteX7" fmla="*/ 1531089 w 3912782"/>
              <a:gd name="connsiteY7" fmla="*/ 197274 h 548149"/>
              <a:gd name="connsiteX8" fmla="*/ 1860698 w 3912782"/>
              <a:gd name="connsiteY8" fmla="*/ 186642 h 548149"/>
              <a:gd name="connsiteX9" fmla="*/ 1988289 w 3912782"/>
              <a:gd name="connsiteY9" fmla="*/ 537516 h 548149"/>
              <a:gd name="connsiteX10" fmla="*/ 2424224 w 3912782"/>
              <a:gd name="connsiteY10" fmla="*/ 5888 h 548149"/>
              <a:gd name="connsiteX11" fmla="*/ 2902689 w 3912782"/>
              <a:gd name="connsiteY11" fmla="*/ 261070 h 548149"/>
              <a:gd name="connsiteX12" fmla="*/ 2966484 w 3912782"/>
              <a:gd name="connsiteY12" fmla="*/ 388660 h 548149"/>
              <a:gd name="connsiteX13" fmla="*/ 3732028 w 3912782"/>
              <a:gd name="connsiteY13" fmla="*/ 367395 h 548149"/>
              <a:gd name="connsiteX14" fmla="*/ 3912782 w 3912782"/>
              <a:gd name="connsiteY14" fmla="*/ 548149 h 548149"/>
              <a:gd name="connsiteX0" fmla="*/ 0 w 3912782"/>
              <a:gd name="connsiteY0" fmla="*/ 516251 h 548149"/>
              <a:gd name="connsiteX1" fmla="*/ 233917 w 3912782"/>
              <a:gd name="connsiteY1" fmla="*/ 282334 h 548149"/>
              <a:gd name="connsiteX2" fmla="*/ 563526 w 3912782"/>
              <a:gd name="connsiteY2" fmla="*/ 239805 h 548149"/>
              <a:gd name="connsiteX3" fmla="*/ 691117 w 3912782"/>
              <a:gd name="connsiteY3" fmla="*/ 526884 h 548149"/>
              <a:gd name="connsiteX4" fmla="*/ 861238 w 3912782"/>
              <a:gd name="connsiteY4" fmla="*/ 250437 h 548149"/>
              <a:gd name="connsiteX5" fmla="*/ 1180214 w 3912782"/>
              <a:gd name="connsiteY5" fmla="*/ 207907 h 548149"/>
              <a:gd name="connsiteX6" fmla="*/ 1307805 w 3912782"/>
              <a:gd name="connsiteY6" fmla="*/ 537516 h 548149"/>
              <a:gd name="connsiteX7" fmla="*/ 1531089 w 3912782"/>
              <a:gd name="connsiteY7" fmla="*/ 197274 h 548149"/>
              <a:gd name="connsiteX8" fmla="*/ 1860698 w 3912782"/>
              <a:gd name="connsiteY8" fmla="*/ 186642 h 548149"/>
              <a:gd name="connsiteX9" fmla="*/ 1988289 w 3912782"/>
              <a:gd name="connsiteY9" fmla="*/ 537516 h 548149"/>
              <a:gd name="connsiteX10" fmla="*/ 2424224 w 3912782"/>
              <a:gd name="connsiteY10" fmla="*/ 5888 h 548149"/>
              <a:gd name="connsiteX11" fmla="*/ 2902689 w 3912782"/>
              <a:gd name="connsiteY11" fmla="*/ 261070 h 548149"/>
              <a:gd name="connsiteX12" fmla="*/ 2966484 w 3912782"/>
              <a:gd name="connsiteY12" fmla="*/ 388660 h 548149"/>
              <a:gd name="connsiteX13" fmla="*/ 3732028 w 3912782"/>
              <a:gd name="connsiteY13" fmla="*/ 367395 h 548149"/>
              <a:gd name="connsiteX14" fmla="*/ 3912782 w 3912782"/>
              <a:gd name="connsiteY14" fmla="*/ 548149 h 548149"/>
              <a:gd name="connsiteX0" fmla="*/ 0 w 3912782"/>
              <a:gd name="connsiteY0" fmla="*/ 516251 h 548149"/>
              <a:gd name="connsiteX1" fmla="*/ 233917 w 3912782"/>
              <a:gd name="connsiteY1" fmla="*/ 282334 h 548149"/>
              <a:gd name="connsiteX2" fmla="*/ 584791 w 3912782"/>
              <a:gd name="connsiteY2" fmla="*/ 292967 h 548149"/>
              <a:gd name="connsiteX3" fmla="*/ 691117 w 3912782"/>
              <a:gd name="connsiteY3" fmla="*/ 526884 h 548149"/>
              <a:gd name="connsiteX4" fmla="*/ 861238 w 3912782"/>
              <a:gd name="connsiteY4" fmla="*/ 250437 h 548149"/>
              <a:gd name="connsiteX5" fmla="*/ 1180214 w 3912782"/>
              <a:gd name="connsiteY5" fmla="*/ 207907 h 548149"/>
              <a:gd name="connsiteX6" fmla="*/ 1307805 w 3912782"/>
              <a:gd name="connsiteY6" fmla="*/ 537516 h 548149"/>
              <a:gd name="connsiteX7" fmla="*/ 1531089 w 3912782"/>
              <a:gd name="connsiteY7" fmla="*/ 197274 h 548149"/>
              <a:gd name="connsiteX8" fmla="*/ 1860698 w 3912782"/>
              <a:gd name="connsiteY8" fmla="*/ 186642 h 548149"/>
              <a:gd name="connsiteX9" fmla="*/ 1988289 w 3912782"/>
              <a:gd name="connsiteY9" fmla="*/ 537516 h 548149"/>
              <a:gd name="connsiteX10" fmla="*/ 2424224 w 3912782"/>
              <a:gd name="connsiteY10" fmla="*/ 5888 h 548149"/>
              <a:gd name="connsiteX11" fmla="*/ 2902689 w 3912782"/>
              <a:gd name="connsiteY11" fmla="*/ 261070 h 548149"/>
              <a:gd name="connsiteX12" fmla="*/ 2966484 w 3912782"/>
              <a:gd name="connsiteY12" fmla="*/ 388660 h 548149"/>
              <a:gd name="connsiteX13" fmla="*/ 3732028 w 3912782"/>
              <a:gd name="connsiteY13" fmla="*/ 367395 h 548149"/>
              <a:gd name="connsiteX14" fmla="*/ 3912782 w 3912782"/>
              <a:gd name="connsiteY14" fmla="*/ 548149 h 548149"/>
              <a:gd name="connsiteX0" fmla="*/ 0 w 3912782"/>
              <a:gd name="connsiteY0" fmla="*/ 516251 h 548149"/>
              <a:gd name="connsiteX1" fmla="*/ 223285 w 3912782"/>
              <a:gd name="connsiteY1" fmla="*/ 324864 h 548149"/>
              <a:gd name="connsiteX2" fmla="*/ 584791 w 3912782"/>
              <a:gd name="connsiteY2" fmla="*/ 292967 h 548149"/>
              <a:gd name="connsiteX3" fmla="*/ 691117 w 3912782"/>
              <a:gd name="connsiteY3" fmla="*/ 526884 h 548149"/>
              <a:gd name="connsiteX4" fmla="*/ 861238 w 3912782"/>
              <a:gd name="connsiteY4" fmla="*/ 250437 h 548149"/>
              <a:gd name="connsiteX5" fmla="*/ 1180214 w 3912782"/>
              <a:gd name="connsiteY5" fmla="*/ 207907 h 548149"/>
              <a:gd name="connsiteX6" fmla="*/ 1307805 w 3912782"/>
              <a:gd name="connsiteY6" fmla="*/ 537516 h 548149"/>
              <a:gd name="connsiteX7" fmla="*/ 1531089 w 3912782"/>
              <a:gd name="connsiteY7" fmla="*/ 197274 h 548149"/>
              <a:gd name="connsiteX8" fmla="*/ 1860698 w 3912782"/>
              <a:gd name="connsiteY8" fmla="*/ 186642 h 548149"/>
              <a:gd name="connsiteX9" fmla="*/ 1988289 w 3912782"/>
              <a:gd name="connsiteY9" fmla="*/ 537516 h 548149"/>
              <a:gd name="connsiteX10" fmla="*/ 2424224 w 3912782"/>
              <a:gd name="connsiteY10" fmla="*/ 5888 h 548149"/>
              <a:gd name="connsiteX11" fmla="*/ 2902689 w 3912782"/>
              <a:gd name="connsiteY11" fmla="*/ 261070 h 548149"/>
              <a:gd name="connsiteX12" fmla="*/ 2966484 w 3912782"/>
              <a:gd name="connsiteY12" fmla="*/ 388660 h 548149"/>
              <a:gd name="connsiteX13" fmla="*/ 3732028 w 3912782"/>
              <a:gd name="connsiteY13" fmla="*/ 367395 h 548149"/>
              <a:gd name="connsiteX14" fmla="*/ 3912782 w 3912782"/>
              <a:gd name="connsiteY14" fmla="*/ 548149 h 548149"/>
              <a:gd name="connsiteX0" fmla="*/ 0 w 3912782"/>
              <a:gd name="connsiteY0" fmla="*/ 516251 h 548149"/>
              <a:gd name="connsiteX1" fmla="*/ 223285 w 3912782"/>
              <a:gd name="connsiteY1" fmla="*/ 324864 h 548149"/>
              <a:gd name="connsiteX2" fmla="*/ 552893 w 3912782"/>
              <a:gd name="connsiteY2" fmla="*/ 324864 h 548149"/>
              <a:gd name="connsiteX3" fmla="*/ 691117 w 3912782"/>
              <a:gd name="connsiteY3" fmla="*/ 526884 h 548149"/>
              <a:gd name="connsiteX4" fmla="*/ 861238 w 3912782"/>
              <a:gd name="connsiteY4" fmla="*/ 250437 h 548149"/>
              <a:gd name="connsiteX5" fmla="*/ 1180214 w 3912782"/>
              <a:gd name="connsiteY5" fmla="*/ 207907 h 548149"/>
              <a:gd name="connsiteX6" fmla="*/ 1307805 w 3912782"/>
              <a:gd name="connsiteY6" fmla="*/ 537516 h 548149"/>
              <a:gd name="connsiteX7" fmla="*/ 1531089 w 3912782"/>
              <a:gd name="connsiteY7" fmla="*/ 197274 h 548149"/>
              <a:gd name="connsiteX8" fmla="*/ 1860698 w 3912782"/>
              <a:gd name="connsiteY8" fmla="*/ 186642 h 548149"/>
              <a:gd name="connsiteX9" fmla="*/ 1988289 w 3912782"/>
              <a:gd name="connsiteY9" fmla="*/ 537516 h 548149"/>
              <a:gd name="connsiteX10" fmla="*/ 2424224 w 3912782"/>
              <a:gd name="connsiteY10" fmla="*/ 5888 h 548149"/>
              <a:gd name="connsiteX11" fmla="*/ 2902689 w 3912782"/>
              <a:gd name="connsiteY11" fmla="*/ 261070 h 548149"/>
              <a:gd name="connsiteX12" fmla="*/ 2966484 w 3912782"/>
              <a:gd name="connsiteY12" fmla="*/ 388660 h 548149"/>
              <a:gd name="connsiteX13" fmla="*/ 3732028 w 3912782"/>
              <a:gd name="connsiteY13" fmla="*/ 367395 h 548149"/>
              <a:gd name="connsiteX14" fmla="*/ 3912782 w 3912782"/>
              <a:gd name="connsiteY14" fmla="*/ 548149 h 548149"/>
              <a:gd name="connsiteX0" fmla="*/ 0 w 3912782"/>
              <a:gd name="connsiteY0" fmla="*/ 516251 h 548149"/>
              <a:gd name="connsiteX1" fmla="*/ 223285 w 3912782"/>
              <a:gd name="connsiteY1" fmla="*/ 324864 h 548149"/>
              <a:gd name="connsiteX2" fmla="*/ 552893 w 3912782"/>
              <a:gd name="connsiteY2" fmla="*/ 324864 h 548149"/>
              <a:gd name="connsiteX3" fmla="*/ 691117 w 3912782"/>
              <a:gd name="connsiteY3" fmla="*/ 526884 h 548149"/>
              <a:gd name="connsiteX4" fmla="*/ 818708 w 3912782"/>
              <a:gd name="connsiteY4" fmla="*/ 346130 h 548149"/>
              <a:gd name="connsiteX5" fmla="*/ 1180214 w 3912782"/>
              <a:gd name="connsiteY5" fmla="*/ 207907 h 548149"/>
              <a:gd name="connsiteX6" fmla="*/ 1307805 w 3912782"/>
              <a:gd name="connsiteY6" fmla="*/ 537516 h 548149"/>
              <a:gd name="connsiteX7" fmla="*/ 1531089 w 3912782"/>
              <a:gd name="connsiteY7" fmla="*/ 197274 h 548149"/>
              <a:gd name="connsiteX8" fmla="*/ 1860698 w 3912782"/>
              <a:gd name="connsiteY8" fmla="*/ 186642 h 548149"/>
              <a:gd name="connsiteX9" fmla="*/ 1988289 w 3912782"/>
              <a:gd name="connsiteY9" fmla="*/ 537516 h 548149"/>
              <a:gd name="connsiteX10" fmla="*/ 2424224 w 3912782"/>
              <a:gd name="connsiteY10" fmla="*/ 5888 h 548149"/>
              <a:gd name="connsiteX11" fmla="*/ 2902689 w 3912782"/>
              <a:gd name="connsiteY11" fmla="*/ 261070 h 548149"/>
              <a:gd name="connsiteX12" fmla="*/ 2966484 w 3912782"/>
              <a:gd name="connsiteY12" fmla="*/ 388660 h 548149"/>
              <a:gd name="connsiteX13" fmla="*/ 3732028 w 3912782"/>
              <a:gd name="connsiteY13" fmla="*/ 367395 h 548149"/>
              <a:gd name="connsiteX14" fmla="*/ 3912782 w 3912782"/>
              <a:gd name="connsiteY14" fmla="*/ 548149 h 548149"/>
              <a:gd name="connsiteX0" fmla="*/ 0 w 3912782"/>
              <a:gd name="connsiteY0" fmla="*/ 516251 h 548149"/>
              <a:gd name="connsiteX1" fmla="*/ 223285 w 3912782"/>
              <a:gd name="connsiteY1" fmla="*/ 324864 h 548149"/>
              <a:gd name="connsiteX2" fmla="*/ 552893 w 3912782"/>
              <a:gd name="connsiteY2" fmla="*/ 324864 h 548149"/>
              <a:gd name="connsiteX3" fmla="*/ 691117 w 3912782"/>
              <a:gd name="connsiteY3" fmla="*/ 526884 h 548149"/>
              <a:gd name="connsiteX4" fmla="*/ 818708 w 3912782"/>
              <a:gd name="connsiteY4" fmla="*/ 346130 h 548149"/>
              <a:gd name="connsiteX5" fmla="*/ 1180214 w 3912782"/>
              <a:gd name="connsiteY5" fmla="*/ 324865 h 548149"/>
              <a:gd name="connsiteX6" fmla="*/ 1307805 w 3912782"/>
              <a:gd name="connsiteY6" fmla="*/ 537516 h 548149"/>
              <a:gd name="connsiteX7" fmla="*/ 1531089 w 3912782"/>
              <a:gd name="connsiteY7" fmla="*/ 197274 h 548149"/>
              <a:gd name="connsiteX8" fmla="*/ 1860698 w 3912782"/>
              <a:gd name="connsiteY8" fmla="*/ 186642 h 548149"/>
              <a:gd name="connsiteX9" fmla="*/ 1988289 w 3912782"/>
              <a:gd name="connsiteY9" fmla="*/ 537516 h 548149"/>
              <a:gd name="connsiteX10" fmla="*/ 2424224 w 3912782"/>
              <a:gd name="connsiteY10" fmla="*/ 5888 h 548149"/>
              <a:gd name="connsiteX11" fmla="*/ 2902689 w 3912782"/>
              <a:gd name="connsiteY11" fmla="*/ 261070 h 548149"/>
              <a:gd name="connsiteX12" fmla="*/ 2966484 w 3912782"/>
              <a:gd name="connsiteY12" fmla="*/ 388660 h 548149"/>
              <a:gd name="connsiteX13" fmla="*/ 3732028 w 3912782"/>
              <a:gd name="connsiteY13" fmla="*/ 367395 h 548149"/>
              <a:gd name="connsiteX14" fmla="*/ 3912782 w 3912782"/>
              <a:gd name="connsiteY14" fmla="*/ 548149 h 548149"/>
              <a:gd name="connsiteX0" fmla="*/ 0 w 3912782"/>
              <a:gd name="connsiteY0" fmla="*/ 516251 h 548149"/>
              <a:gd name="connsiteX1" fmla="*/ 223285 w 3912782"/>
              <a:gd name="connsiteY1" fmla="*/ 324864 h 548149"/>
              <a:gd name="connsiteX2" fmla="*/ 552893 w 3912782"/>
              <a:gd name="connsiteY2" fmla="*/ 324864 h 548149"/>
              <a:gd name="connsiteX3" fmla="*/ 691117 w 3912782"/>
              <a:gd name="connsiteY3" fmla="*/ 526884 h 548149"/>
              <a:gd name="connsiteX4" fmla="*/ 818708 w 3912782"/>
              <a:gd name="connsiteY4" fmla="*/ 346130 h 548149"/>
              <a:gd name="connsiteX5" fmla="*/ 1201480 w 3912782"/>
              <a:gd name="connsiteY5" fmla="*/ 335498 h 548149"/>
              <a:gd name="connsiteX6" fmla="*/ 1307805 w 3912782"/>
              <a:gd name="connsiteY6" fmla="*/ 537516 h 548149"/>
              <a:gd name="connsiteX7" fmla="*/ 1531089 w 3912782"/>
              <a:gd name="connsiteY7" fmla="*/ 197274 h 548149"/>
              <a:gd name="connsiteX8" fmla="*/ 1860698 w 3912782"/>
              <a:gd name="connsiteY8" fmla="*/ 186642 h 548149"/>
              <a:gd name="connsiteX9" fmla="*/ 1988289 w 3912782"/>
              <a:gd name="connsiteY9" fmla="*/ 537516 h 548149"/>
              <a:gd name="connsiteX10" fmla="*/ 2424224 w 3912782"/>
              <a:gd name="connsiteY10" fmla="*/ 5888 h 548149"/>
              <a:gd name="connsiteX11" fmla="*/ 2902689 w 3912782"/>
              <a:gd name="connsiteY11" fmla="*/ 261070 h 548149"/>
              <a:gd name="connsiteX12" fmla="*/ 2966484 w 3912782"/>
              <a:gd name="connsiteY12" fmla="*/ 388660 h 548149"/>
              <a:gd name="connsiteX13" fmla="*/ 3732028 w 3912782"/>
              <a:gd name="connsiteY13" fmla="*/ 367395 h 548149"/>
              <a:gd name="connsiteX14" fmla="*/ 3912782 w 3912782"/>
              <a:gd name="connsiteY14" fmla="*/ 548149 h 548149"/>
              <a:gd name="connsiteX0" fmla="*/ 0 w 3912782"/>
              <a:gd name="connsiteY0" fmla="*/ 516251 h 548149"/>
              <a:gd name="connsiteX1" fmla="*/ 223285 w 3912782"/>
              <a:gd name="connsiteY1" fmla="*/ 324864 h 548149"/>
              <a:gd name="connsiteX2" fmla="*/ 552893 w 3912782"/>
              <a:gd name="connsiteY2" fmla="*/ 324864 h 548149"/>
              <a:gd name="connsiteX3" fmla="*/ 691117 w 3912782"/>
              <a:gd name="connsiteY3" fmla="*/ 526884 h 548149"/>
              <a:gd name="connsiteX4" fmla="*/ 818708 w 3912782"/>
              <a:gd name="connsiteY4" fmla="*/ 346130 h 548149"/>
              <a:gd name="connsiteX5" fmla="*/ 1201480 w 3912782"/>
              <a:gd name="connsiteY5" fmla="*/ 335498 h 548149"/>
              <a:gd name="connsiteX6" fmla="*/ 1307805 w 3912782"/>
              <a:gd name="connsiteY6" fmla="*/ 537516 h 548149"/>
              <a:gd name="connsiteX7" fmla="*/ 1456661 w 3912782"/>
              <a:gd name="connsiteY7" fmla="*/ 335498 h 548149"/>
              <a:gd name="connsiteX8" fmla="*/ 1860698 w 3912782"/>
              <a:gd name="connsiteY8" fmla="*/ 186642 h 548149"/>
              <a:gd name="connsiteX9" fmla="*/ 1988289 w 3912782"/>
              <a:gd name="connsiteY9" fmla="*/ 537516 h 548149"/>
              <a:gd name="connsiteX10" fmla="*/ 2424224 w 3912782"/>
              <a:gd name="connsiteY10" fmla="*/ 5888 h 548149"/>
              <a:gd name="connsiteX11" fmla="*/ 2902689 w 3912782"/>
              <a:gd name="connsiteY11" fmla="*/ 261070 h 548149"/>
              <a:gd name="connsiteX12" fmla="*/ 2966484 w 3912782"/>
              <a:gd name="connsiteY12" fmla="*/ 388660 h 548149"/>
              <a:gd name="connsiteX13" fmla="*/ 3732028 w 3912782"/>
              <a:gd name="connsiteY13" fmla="*/ 367395 h 548149"/>
              <a:gd name="connsiteX14" fmla="*/ 3912782 w 3912782"/>
              <a:gd name="connsiteY14" fmla="*/ 548149 h 548149"/>
              <a:gd name="connsiteX0" fmla="*/ 0 w 3912782"/>
              <a:gd name="connsiteY0" fmla="*/ 516251 h 548149"/>
              <a:gd name="connsiteX1" fmla="*/ 223285 w 3912782"/>
              <a:gd name="connsiteY1" fmla="*/ 324864 h 548149"/>
              <a:gd name="connsiteX2" fmla="*/ 552893 w 3912782"/>
              <a:gd name="connsiteY2" fmla="*/ 324864 h 548149"/>
              <a:gd name="connsiteX3" fmla="*/ 691117 w 3912782"/>
              <a:gd name="connsiteY3" fmla="*/ 526884 h 548149"/>
              <a:gd name="connsiteX4" fmla="*/ 818708 w 3912782"/>
              <a:gd name="connsiteY4" fmla="*/ 346130 h 548149"/>
              <a:gd name="connsiteX5" fmla="*/ 1201480 w 3912782"/>
              <a:gd name="connsiteY5" fmla="*/ 335498 h 548149"/>
              <a:gd name="connsiteX6" fmla="*/ 1307805 w 3912782"/>
              <a:gd name="connsiteY6" fmla="*/ 537516 h 548149"/>
              <a:gd name="connsiteX7" fmla="*/ 1456661 w 3912782"/>
              <a:gd name="connsiteY7" fmla="*/ 335498 h 548149"/>
              <a:gd name="connsiteX8" fmla="*/ 1850065 w 3912782"/>
              <a:gd name="connsiteY8" fmla="*/ 314233 h 548149"/>
              <a:gd name="connsiteX9" fmla="*/ 1988289 w 3912782"/>
              <a:gd name="connsiteY9" fmla="*/ 537516 h 548149"/>
              <a:gd name="connsiteX10" fmla="*/ 2424224 w 3912782"/>
              <a:gd name="connsiteY10" fmla="*/ 5888 h 548149"/>
              <a:gd name="connsiteX11" fmla="*/ 2902689 w 3912782"/>
              <a:gd name="connsiteY11" fmla="*/ 261070 h 548149"/>
              <a:gd name="connsiteX12" fmla="*/ 2966484 w 3912782"/>
              <a:gd name="connsiteY12" fmla="*/ 388660 h 548149"/>
              <a:gd name="connsiteX13" fmla="*/ 3732028 w 3912782"/>
              <a:gd name="connsiteY13" fmla="*/ 367395 h 548149"/>
              <a:gd name="connsiteX14" fmla="*/ 3912782 w 3912782"/>
              <a:gd name="connsiteY14" fmla="*/ 548149 h 548149"/>
              <a:gd name="connsiteX0" fmla="*/ 0 w 3912782"/>
              <a:gd name="connsiteY0" fmla="*/ 516251 h 548149"/>
              <a:gd name="connsiteX1" fmla="*/ 223285 w 3912782"/>
              <a:gd name="connsiteY1" fmla="*/ 324864 h 548149"/>
              <a:gd name="connsiteX2" fmla="*/ 552893 w 3912782"/>
              <a:gd name="connsiteY2" fmla="*/ 324864 h 548149"/>
              <a:gd name="connsiteX3" fmla="*/ 691117 w 3912782"/>
              <a:gd name="connsiteY3" fmla="*/ 526884 h 548149"/>
              <a:gd name="connsiteX4" fmla="*/ 818708 w 3912782"/>
              <a:gd name="connsiteY4" fmla="*/ 346130 h 548149"/>
              <a:gd name="connsiteX5" fmla="*/ 1201480 w 3912782"/>
              <a:gd name="connsiteY5" fmla="*/ 335498 h 548149"/>
              <a:gd name="connsiteX6" fmla="*/ 1307805 w 3912782"/>
              <a:gd name="connsiteY6" fmla="*/ 537516 h 548149"/>
              <a:gd name="connsiteX7" fmla="*/ 1456661 w 3912782"/>
              <a:gd name="connsiteY7" fmla="*/ 335498 h 548149"/>
              <a:gd name="connsiteX8" fmla="*/ 1860697 w 3912782"/>
              <a:gd name="connsiteY8" fmla="*/ 335498 h 548149"/>
              <a:gd name="connsiteX9" fmla="*/ 1988289 w 3912782"/>
              <a:gd name="connsiteY9" fmla="*/ 537516 h 548149"/>
              <a:gd name="connsiteX10" fmla="*/ 2424224 w 3912782"/>
              <a:gd name="connsiteY10" fmla="*/ 5888 h 548149"/>
              <a:gd name="connsiteX11" fmla="*/ 2902689 w 3912782"/>
              <a:gd name="connsiteY11" fmla="*/ 261070 h 548149"/>
              <a:gd name="connsiteX12" fmla="*/ 2966484 w 3912782"/>
              <a:gd name="connsiteY12" fmla="*/ 388660 h 548149"/>
              <a:gd name="connsiteX13" fmla="*/ 3732028 w 3912782"/>
              <a:gd name="connsiteY13" fmla="*/ 367395 h 548149"/>
              <a:gd name="connsiteX14" fmla="*/ 3912782 w 3912782"/>
              <a:gd name="connsiteY14" fmla="*/ 548149 h 548149"/>
              <a:gd name="connsiteX0" fmla="*/ 0 w 3912782"/>
              <a:gd name="connsiteY0" fmla="*/ 516251 h 548149"/>
              <a:gd name="connsiteX1" fmla="*/ 223285 w 3912782"/>
              <a:gd name="connsiteY1" fmla="*/ 324864 h 548149"/>
              <a:gd name="connsiteX2" fmla="*/ 552893 w 3912782"/>
              <a:gd name="connsiteY2" fmla="*/ 324864 h 548149"/>
              <a:gd name="connsiteX3" fmla="*/ 691117 w 3912782"/>
              <a:gd name="connsiteY3" fmla="*/ 526884 h 548149"/>
              <a:gd name="connsiteX4" fmla="*/ 818708 w 3912782"/>
              <a:gd name="connsiteY4" fmla="*/ 346130 h 548149"/>
              <a:gd name="connsiteX5" fmla="*/ 1201480 w 3912782"/>
              <a:gd name="connsiteY5" fmla="*/ 335498 h 548149"/>
              <a:gd name="connsiteX6" fmla="*/ 1307805 w 3912782"/>
              <a:gd name="connsiteY6" fmla="*/ 537516 h 548149"/>
              <a:gd name="connsiteX7" fmla="*/ 1520457 w 3912782"/>
              <a:gd name="connsiteY7" fmla="*/ 346130 h 548149"/>
              <a:gd name="connsiteX8" fmla="*/ 1860697 w 3912782"/>
              <a:gd name="connsiteY8" fmla="*/ 335498 h 548149"/>
              <a:gd name="connsiteX9" fmla="*/ 1988289 w 3912782"/>
              <a:gd name="connsiteY9" fmla="*/ 537516 h 548149"/>
              <a:gd name="connsiteX10" fmla="*/ 2424224 w 3912782"/>
              <a:gd name="connsiteY10" fmla="*/ 5888 h 548149"/>
              <a:gd name="connsiteX11" fmla="*/ 2902689 w 3912782"/>
              <a:gd name="connsiteY11" fmla="*/ 261070 h 548149"/>
              <a:gd name="connsiteX12" fmla="*/ 2966484 w 3912782"/>
              <a:gd name="connsiteY12" fmla="*/ 388660 h 548149"/>
              <a:gd name="connsiteX13" fmla="*/ 3732028 w 3912782"/>
              <a:gd name="connsiteY13" fmla="*/ 367395 h 548149"/>
              <a:gd name="connsiteX14" fmla="*/ 3912782 w 3912782"/>
              <a:gd name="connsiteY14" fmla="*/ 548149 h 548149"/>
              <a:gd name="connsiteX0" fmla="*/ 0 w 3912782"/>
              <a:gd name="connsiteY0" fmla="*/ 516251 h 548149"/>
              <a:gd name="connsiteX1" fmla="*/ 223285 w 3912782"/>
              <a:gd name="connsiteY1" fmla="*/ 324864 h 548149"/>
              <a:gd name="connsiteX2" fmla="*/ 552893 w 3912782"/>
              <a:gd name="connsiteY2" fmla="*/ 324864 h 548149"/>
              <a:gd name="connsiteX3" fmla="*/ 691117 w 3912782"/>
              <a:gd name="connsiteY3" fmla="*/ 526884 h 548149"/>
              <a:gd name="connsiteX4" fmla="*/ 818708 w 3912782"/>
              <a:gd name="connsiteY4" fmla="*/ 346130 h 548149"/>
              <a:gd name="connsiteX5" fmla="*/ 1201480 w 3912782"/>
              <a:gd name="connsiteY5" fmla="*/ 335498 h 548149"/>
              <a:gd name="connsiteX6" fmla="*/ 1307805 w 3912782"/>
              <a:gd name="connsiteY6" fmla="*/ 537516 h 548149"/>
              <a:gd name="connsiteX7" fmla="*/ 1467294 w 3912782"/>
              <a:gd name="connsiteY7" fmla="*/ 335498 h 548149"/>
              <a:gd name="connsiteX8" fmla="*/ 1860697 w 3912782"/>
              <a:gd name="connsiteY8" fmla="*/ 335498 h 548149"/>
              <a:gd name="connsiteX9" fmla="*/ 1988289 w 3912782"/>
              <a:gd name="connsiteY9" fmla="*/ 537516 h 548149"/>
              <a:gd name="connsiteX10" fmla="*/ 2424224 w 3912782"/>
              <a:gd name="connsiteY10" fmla="*/ 5888 h 548149"/>
              <a:gd name="connsiteX11" fmla="*/ 2902689 w 3912782"/>
              <a:gd name="connsiteY11" fmla="*/ 261070 h 548149"/>
              <a:gd name="connsiteX12" fmla="*/ 2966484 w 3912782"/>
              <a:gd name="connsiteY12" fmla="*/ 388660 h 548149"/>
              <a:gd name="connsiteX13" fmla="*/ 3732028 w 3912782"/>
              <a:gd name="connsiteY13" fmla="*/ 367395 h 548149"/>
              <a:gd name="connsiteX14" fmla="*/ 3912782 w 3912782"/>
              <a:gd name="connsiteY14" fmla="*/ 548149 h 548149"/>
              <a:gd name="connsiteX0" fmla="*/ 0 w 3912782"/>
              <a:gd name="connsiteY0" fmla="*/ 495398 h 527296"/>
              <a:gd name="connsiteX1" fmla="*/ 223285 w 3912782"/>
              <a:gd name="connsiteY1" fmla="*/ 304011 h 527296"/>
              <a:gd name="connsiteX2" fmla="*/ 552893 w 3912782"/>
              <a:gd name="connsiteY2" fmla="*/ 304011 h 527296"/>
              <a:gd name="connsiteX3" fmla="*/ 691117 w 3912782"/>
              <a:gd name="connsiteY3" fmla="*/ 506031 h 527296"/>
              <a:gd name="connsiteX4" fmla="*/ 818708 w 3912782"/>
              <a:gd name="connsiteY4" fmla="*/ 325277 h 527296"/>
              <a:gd name="connsiteX5" fmla="*/ 1201480 w 3912782"/>
              <a:gd name="connsiteY5" fmla="*/ 314645 h 527296"/>
              <a:gd name="connsiteX6" fmla="*/ 1307805 w 3912782"/>
              <a:gd name="connsiteY6" fmla="*/ 516663 h 527296"/>
              <a:gd name="connsiteX7" fmla="*/ 1467294 w 3912782"/>
              <a:gd name="connsiteY7" fmla="*/ 314645 h 527296"/>
              <a:gd name="connsiteX8" fmla="*/ 1860697 w 3912782"/>
              <a:gd name="connsiteY8" fmla="*/ 314645 h 527296"/>
              <a:gd name="connsiteX9" fmla="*/ 1988289 w 3912782"/>
              <a:gd name="connsiteY9" fmla="*/ 516663 h 527296"/>
              <a:gd name="connsiteX10" fmla="*/ 2360428 w 3912782"/>
              <a:gd name="connsiteY10" fmla="*/ 6301 h 527296"/>
              <a:gd name="connsiteX11" fmla="*/ 2902689 w 3912782"/>
              <a:gd name="connsiteY11" fmla="*/ 240217 h 527296"/>
              <a:gd name="connsiteX12" fmla="*/ 2966484 w 3912782"/>
              <a:gd name="connsiteY12" fmla="*/ 367807 h 527296"/>
              <a:gd name="connsiteX13" fmla="*/ 3732028 w 3912782"/>
              <a:gd name="connsiteY13" fmla="*/ 346542 h 527296"/>
              <a:gd name="connsiteX14" fmla="*/ 3912782 w 3912782"/>
              <a:gd name="connsiteY14" fmla="*/ 527296 h 527296"/>
              <a:gd name="connsiteX0" fmla="*/ 0 w 3912782"/>
              <a:gd name="connsiteY0" fmla="*/ 507200 h 539098"/>
              <a:gd name="connsiteX1" fmla="*/ 223285 w 3912782"/>
              <a:gd name="connsiteY1" fmla="*/ 315813 h 539098"/>
              <a:gd name="connsiteX2" fmla="*/ 552893 w 3912782"/>
              <a:gd name="connsiteY2" fmla="*/ 315813 h 539098"/>
              <a:gd name="connsiteX3" fmla="*/ 691117 w 3912782"/>
              <a:gd name="connsiteY3" fmla="*/ 517833 h 539098"/>
              <a:gd name="connsiteX4" fmla="*/ 818708 w 3912782"/>
              <a:gd name="connsiteY4" fmla="*/ 337079 h 539098"/>
              <a:gd name="connsiteX5" fmla="*/ 1201480 w 3912782"/>
              <a:gd name="connsiteY5" fmla="*/ 326447 h 539098"/>
              <a:gd name="connsiteX6" fmla="*/ 1307805 w 3912782"/>
              <a:gd name="connsiteY6" fmla="*/ 528465 h 539098"/>
              <a:gd name="connsiteX7" fmla="*/ 1467294 w 3912782"/>
              <a:gd name="connsiteY7" fmla="*/ 326447 h 539098"/>
              <a:gd name="connsiteX8" fmla="*/ 1860697 w 3912782"/>
              <a:gd name="connsiteY8" fmla="*/ 326447 h 539098"/>
              <a:gd name="connsiteX9" fmla="*/ 1988289 w 3912782"/>
              <a:gd name="connsiteY9" fmla="*/ 528465 h 539098"/>
              <a:gd name="connsiteX10" fmla="*/ 2360428 w 3912782"/>
              <a:gd name="connsiteY10" fmla="*/ 18103 h 539098"/>
              <a:gd name="connsiteX11" fmla="*/ 2902689 w 3912782"/>
              <a:gd name="connsiteY11" fmla="*/ 252019 h 539098"/>
              <a:gd name="connsiteX12" fmla="*/ 2966484 w 3912782"/>
              <a:gd name="connsiteY12" fmla="*/ 379609 h 539098"/>
              <a:gd name="connsiteX13" fmla="*/ 3732028 w 3912782"/>
              <a:gd name="connsiteY13" fmla="*/ 358344 h 539098"/>
              <a:gd name="connsiteX14" fmla="*/ 3912782 w 3912782"/>
              <a:gd name="connsiteY14" fmla="*/ 539098 h 539098"/>
              <a:gd name="connsiteX0" fmla="*/ 0 w 3912782"/>
              <a:gd name="connsiteY0" fmla="*/ 527533 h 559431"/>
              <a:gd name="connsiteX1" fmla="*/ 223285 w 3912782"/>
              <a:gd name="connsiteY1" fmla="*/ 336146 h 559431"/>
              <a:gd name="connsiteX2" fmla="*/ 552893 w 3912782"/>
              <a:gd name="connsiteY2" fmla="*/ 336146 h 559431"/>
              <a:gd name="connsiteX3" fmla="*/ 691117 w 3912782"/>
              <a:gd name="connsiteY3" fmla="*/ 538166 h 559431"/>
              <a:gd name="connsiteX4" fmla="*/ 818708 w 3912782"/>
              <a:gd name="connsiteY4" fmla="*/ 357412 h 559431"/>
              <a:gd name="connsiteX5" fmla="*/ 1201480 w 3912782"/>
              <a:gd name="connsiteY5" fmla="*/ 346780 h 559431"/>
              <a:gd name="connsiteX6" fmla="*/ 1307805 w 3912782"/>
              <a:gd name="connsiteY6" fmla="*/ 548798 h 559431"/>
              <a:gd name="connsiteX7" fmla="*/ 1467294 w 3912782"/>
              <a:gd name="connsiteY7" fmla="*/ 346780 h 559431"/>
              <a:gd name="connsiteX8" fmla="*/ 1860697 w 3912782"/>
              <a:gd name="connsiteY8" fmla="*/ 346780 h 559431"/>
              <a:gd name="connsiteX9" fmla="*/ 1988289 w 3912782"/>
              <a:gd name="connsiteY9" fmla="*/ 548798 h 559431"/>
              <a:gd name="connsiteX10" fmla="*/ 2488019 w 3912782"/>
              <a:gd name="connsiteY10" fmla="*/ 17171 h 559431"/>
              <a:gd name="connsiteX11" fmla="*/ 2902689 w 3912782"/>
              <a:gd name="connsiteY11" fmla="*/ 272352 h 559431"/>
              <a:gd name="connsiteX12" fmla="*/ 2966484 w 3912782"/>
              <a:gd name="connsiteY12" fmla="*/ 399942 h 559431"/>
              <a:gd name="connsiteX13" fmla="*/ 3732028 w 3912782"/>
              <a:gd name="connsiteY13" fmla="*/ 378677 h 559431"/>
              <a:gd name="connsiteX14" fmla="*/ 3912782 w 3912782"/>
              <a:gd name="connsiteY14" fmla="*/ 559431 h 559431"/>
              <a:gd name="connsiteX0" fmla="*/ 0 w 3912782"/>
              <a:gd name="connsiteY0" fmla="*/ 527451 h 559349"/>
              <a:gd name="connsiteX1" fmla="*/ 223285 w 3912782"/>
              <a:gd name="connsiteY1" fmla="*/ 336064 h 559349"/>
              <a:gd name="connsiteX2" fmla="*/ 552893 w 3912782"/>
              <a:gd name="connsiteY2" fmla="*/ 336064 h 559349"/>
              <a:gd name="connsiteX3" fmla="*/ 691117 w 3912782"/>
              <a:gd name="connsiteY3" fmla="*/ 538084 h 559349"/>
              <a:gd name="connsiteX4" fmla="*/ 818708 w 3912782"/>
              <a:gd name="connsiteY4" fmla="*/ 357330 h 559349"/>
              <a:gd name="connsiteX5" fmla="*/ 1201480 w 3912782"/>
              <a:gd name="connsiteY5" fmla="*/ 346698 h 559349"/>
              <a:gd name="connsiteX6" fmla="*/ 1307805 w 3912782"/>
              <a:gd name="connsiteY6" fmla="*/ 548716 h 559349"/>
              <a:gd name="connsiteX7" fmla="*/ 1467294 w 3912782"/>
              <a:gd name="connsiteY7" fmla="*/ 346698 h 559349"/>
              <a:gd name="connsiteX8" fmla="*/ 1860697 w 3912782"/>
              <a:gd name="connsiteY8" fmla="*/ 346698 h 559349"/>
              <a:gd name="connsiteX9" fmla="*/ 1988289 w 3912782"/>
              <a:gd name="connsiteY9" fmla="*/ 548716 h 559349"/>
              <a:gd name="connsiteX10" fmla="*/ 2488019 w 3912782"/>
              <a:gd name="connsiteY10" fmla="*/ 17089 h 559349"/>
              <a:gd name="connsiteX11" fmla="*/ 2902689 w 3912782"/>
              <a:gd name="connsiteY11" fmla="*/ 272270 h 559349"/>
              <a:gd name="connsiteX12" fmla="*/ 3040912 w 3912782"/>
              <a:gd name="connsiteY12" fmla="*/ 389228 h 559349"/>
              <a:gd name="connsiteX13" fmla="*/ 3732028 w 3912782"/>
              <a:gd name="connsiteY13" fmla="*/ 378595 h 559349"/>
              <a:gd name="connsiteX14" fmla="*/ 3912782 w 3912782"/>
              <a:gd name="connsiteY14" fmla="*/ 559349 h 559349"/>
              <a:gd name="connsiteX0" fmla="*/ 0 w 3912782"/>
              <a:gd name="connsiteY0" fmla="*/ 527451 h 559349"/>
              <a:gd name="connsiteX1" fmla="*/ 223285 w 3912782"/>
              <a:gd name="connsiteY1" fmla="*/ 336064 h 559349"/>
              <a:gd name="connsiteX2" fmla="*/ 552893 w 3912782"/>
              <a:gd name="connsiteY2" fmla="*/ 336064 h 559349"/>
              <a:gd name="connsiteX3" fmla="*/ 691117 w 3912782"/>
              <a:gd name="connsiteY3" fmla="*/ 538084 h 559349"/>
              <a:gd name="connsiteX4" fmla="*/ 818708 w 3912782"/>
              <a:gd name="connsiteY4" fmla="*/ 357330 h 559349"/>
              <a:gd name="connsiteX5" fmla="*/ 1201480 w 3912782"/>
              <a:gd name="connsiteY5" fmla="*/ 346698 h 559349"/>
              <a:gd name="connsiteX6" fmla="*/ 1307805 w 3912782"/>
              <a:gd name="connsiteY6" fmla="*/ 548716 h 559349"/>
              <a:gd name="connsiteX7" fmla="*/ 1467294 w 3912782"/>
              <a:gd name="connsiteY7" fmla="*/ 346698 h 559349"/>
              <a:gd name="connsiteX8" fmla="*/ 1860697 w 3912782"/>
              <a:gd name="connsiteY8" fmla="*/ 346698 h 559349"/>
              <a:gd name="connsiteX9" fmla="*/ 1988289 w 3912782"/>
              <a:gd name="connsiteY9" fmla="*/ 548716 h 559349"/>
              <a:gd name="connsiteX10" fmla="*/ 2488019 w 3912782"/>
              <a:gd name="connsiteY10" fmla="*/ 17089 h 559349"/>
              <a:gd name="connsiteX11" fmla="*/ 2902689 w 3912782"/>
              <a:gd name="connsiteY11" fmla="*/ 272270 h 559349"/>
              <a:gd name="connsiteX12" fmla="*/ 3040912 w 3912782"/>
              <a:gd name="connsiteY12" fmla="*/ 389228 h 559349"/>
              <a:gd name="connsiteX13" fmla="*/ 3732028 w 3912782"/>
              <a:gd name="connsiteY13" fmla="*/ 378595 h 559349"/>
              <a:gd name="connsiteX14" fmla="*/ 3912782 w 3912782"/>
              <a:gd name="connsiteY14" fmla="*/ 559349 h 559349"/>
              <a:gd name="connsiteX0" fmla="*/ 0 w 3912782"/>
              <a:gd name="connsiteY0" fmla="*/ 527451 h 559349"/>
              <a:gd name="connsiteX1" fmla="*/ 223285 w 3912782"/>
              <a:gd name="connsiteY1" fmla="*/ 336064 h 559349"/>
              <a:gd name="connsiteX2" fmla="*/ 552893 w 3912782"/>
              <a:gd name="connsiteY2" fmla="*/ 336064 h 559349"/>
              <a:gd name="connsiteX3" fmla="*/ 691117 w 3912782"/>
              <a:gd name="connsiteY3" fmla="*/ 538084 h 559349"/>
              <a:gd name="connsiteX4" fmla="*/ 818708 w 3912782"/>
              <a:gd name="connsiteY4" fmla="*/ 357330 h 559349"/>
              <a:gd name="connsiteX5" fmla="*/ 1201480 w 3912782"/>
              <a:gd name="connsiteY5" fmla="*/ 346698 h 559349"/>
              <a:gd name="connsiteX6" fmla="*/ 1307805 w 3912782"/>
              <a:gd name="connsiteY6" fmla="*/ 548716 h 559349"/>
              <a:gd name="connsiteX7" fmla="*/ 1467294 w 3912782"/>
              <a:gd name="connsiteY7" fmla="*/ 346698 h 559349"/>
              <a:gd name="connsiteX8" fmla="*/ 1860697 w 3912782"/>
              <a:gd name="connsiteY8" fmla="*/ 346698 h 559349"/>
              <a:gd name="connsiteX9" fmla="*/ 1988289 w 3912782"/>
              <a:gd name="connsiteY9" fmla="*/ 548716 h 559349"/>
              <a:gd name="connsiteX10" fmla="*/ 2488019 w 3912782"/>
              <a:gd name="connsiteY10" fmla="*/ 17089 h 559349"/>
              <a:gd name="connsiteX11" fmla="*/ 2902689 w 3912782"/>
              <a:gd name="connsiteY11" fmla="*/ 272270 h 559349"/>
              <a:gd name="connsiteX12" fmla="*/ 3051544 w 3912782"/>
              <a:gd name="connsiteY12" fmla="*/ 389228 h 559349"/>
              <a:gd name="connsiteX13" fmla="*/ 3732028 w 3912782"/>
              <a:gd name="connsiteY13" fmla="*/ 378595 h 559349"/>
              <a:gd name="connsiteX14" fmla="*/ 3912782 w 3912782"/>
              <a:gd name="connsiteY14" fmla="*/ 559349 h 559349"/>
              <a:gd name="connsiteX0" fmla="*/ 0 w 3912782"/>
              <a:gd name="connsiteY0" fmla="*/ 527451 h 559349"/>
              <a:gd name="connsiteX1" fmla="*/ 223285 w 3912782"/>
              <a:gd name="connsiteY1" fmla="*/ 336064 h 559349"/>
              <a:gd name="connsiteX2" fmla="*/ 552893 w 3912782"/>
              <a:gd name="connsiteY2" fmla="*/ 336064 h 559349"/>
              <a:gd name="connsiteX3" fmla="*/ 691117 w 3912782"/>
              <a:gd name="connsiteY3" fmla="*/ 538084 h 559349"/>
              <a:gd name="connsiteX4" fmla="*/ 818708 w 3912782"/>
              <a:gd name="connsiteY4" fmla="*/ 357330 h 559349"/>
              <a:gd name="connsiteX5" fmla="*/ 1201480 w 3912782"/>
              <a:gd name="connsiteY5" fmla="*/ 346698 h 559349"/>
              <a:gd name="connsiteX6" fmla="*/ 1307805 w 3912782"/>
              <a:gd name="connsiteY6" fmla="*/ 548716 h 559349"/>
              <a:gd name="connsiteX7" fmla="*/ 1467294 w 3912782"/>
              <a:gd name="connsiteY7" fmla="*/ 346698 h 559349"/>
              <a:gd name="connsiteX8" fmla="*/ 1860697 w 3912782"/>
              <a:gd name="connsiteY8" fmla="*/ 346698 h 559349"/>
              <a:gd name="connsiteX9" fmla="*/ 1988289 w 3912782"/>
              <a:gd name="connsiteY9" fmla="*/ 548716 h 559349"/>
              <a:gd name="connsiteX10" fmla="*/ 2488019 w 3912782"/>
              <a:gd name="connsiteY10" fmla="*/ 17089 h 559349"/>
              <a:gd name="connsiteX11" fmla="*/ 2902689 w 3912782"/>
              <a:gd name="connsiteY11" fmla="*/ 272270 h 559349"/>
              <a:gd name="connsiteX12" fmla="*/ 3051544 w 3912782"/>
              <a:gd name="connsiteY12" fmla="*/ 389228 h 559349"/>
              <a:gd name="connsiteX13" fmla="*/ 3710763 w 3912782"/>
              <a:gd name="connsiteY13" fmla="*/ 399860 h 559349"/>
              <a:gd name="connsiteX14" fmla="*/ 3912782 w 3912782"/>
              <a:gd name="connsiteY14" fmla="*/ 559349 h 559349"/>
              <a:gd name="connsiteX0" fmla="*/ 0 w 3912782"/>
              <a:gd name="connsiteY0" fmla="*/ 515833 h 547731"/>
              <a:gd name="connsiteX1" fmla="*/ 223285 w 3912782"/>
              <a:gd name="connsiteY1" fmla="*/ 324446 h 547731"/>
              <a:gd name="connsiteX2" fmla="*/ 552893 w 3912782"/>
              <a:gd name="connsiteY2" fmla="*/ 324446 h 547731"/>
              <a:gd name="connsiteX3" fmla="*/ 691117 w 3912782"/>
              <a:gd name="connsiteY3" fmla="*/ 526466 h 547731"/>
              <a:gd name="connsiteX4" fmla="*/ 818708 w 3912782"/>
              <a:gd name="connsiteY4" fmla="*/ 345712 h 547731"/>
              <a:gd name="connsiteX5" fmla="*/ 1201480 w 3912782"/>
              <a:gd name="connsiteY5" fmla="*/ 335080 h 547731"/>
              <a:gd name="connsiteX6" fmla="*/ 1307805 w 3912782"/>
              <a:gd name="connsiteY6" fmla="*/ 537098 h 547731"/>
              <a:gd name="connsiteX7" fmla="*/ 1467294 w 3912782"/>
              <a:gd name="connsiteY7" fmla="*/ 335080 h 547731"/>
              <a:gd name="connsiteX8" fmla="*/ 1860697 w 3912782"/>
              <a:gd name="connsiteY8" fmla="*/ 335080 h 547731"/>
              <a:gd name="connsiteX9" fmla="*/ 2030820 w 3912782"/>
              <a:gd name="connsiteY9" fmla="*/ 526466 h 547731"/>
              <a:gd name="connsiteX10" fmla="*/ 2488019 w 3912782"/>
              <a:gd name="connsiteY10" fmla="*/ 5471 h 547731"/>
              <a:gd name="connsiteX11" fmla="*/ 2902689 w 3912782"/>
              <a:gd name="connsiteY11" fmla="*/ 260652 h 547731"/>
              <a:gd name="connsiteX12" fmla="*/ 3051544 w 3912782"/>
              <a:gd name="connsiteY12" fmla="*/ 377610 h 547731"/>
              <a:gd name="connsiteX13" fmla="*/ 3710763 w 3912782"/>
              <a:gd name="connsiteY13" fmla="*/ 388242 h 547731"/>
              <a:gd name="connsiteX14" fmla="*/ 3912782 w 3912782"/>
              <a:gd name="connsiteY14" fmla="*/ 547731 h 547731"/>
              <a:gd name="connsiteX0" fmla="*/ 0 w 3912782"/>
              <a:gd name="connsiteY0" fmla="*/ 515833 h 547731"/>
              <a:gd name="connsiteX1" fmla="*/ 223285 w 3912782"/>
              <a:gd name="connsiteY1" fmla="*/ 324446 h 547731"/>
              <a:gd name="connsiteX2" fmla="*/ 552893 w 3912782"/>
              <a:gd name="connsiteY2" fmla="*/ 324446 h 547731"/>
              <a:gd name="connsiteX3" fmla="*/ 691117 w 3912782"/>
              <a:gd name="connsiteY3" fmla="*/ 526466 h 547731"/>
              <a:gd name="connsiteX4" fmla="*/ 818708 w 3912782"/>
              <a:gd name="connsiteY4" fmla="*/ 345712 h 547731"/>
              <a:gd name="connsiteX5" fmla="*/ 1201480 w 3912782"/>
              <a:gd name="connsiteY5" fmla="*/ 335080 h 547731"/>
              <a:gd name="connsiteX6" fmla="*/ 1307805 w 3912782"/>
              <a:gd name="connsiteY6" fmla="*/ 522811 h 547731"/>
              <a:gd name="connsiteX7" fmla="*/ 1467294 w 3912782"/>
              <a:gd name="connsiteY7" fmla="*/ 335080 h 547731"/>
              <a:gd name="connsiteX8" fmla="*/ 1860697 w 3912782"/>
              <a:gd name="connsiteY8" fmla="*/ 335080 h 547731"/>
              <a:gd name="connsiteX9" fmla="*/ 2030820 w 3912782"/>
              <a:gd name="connsiteY9" fmla="*/ 526466 h 547731"/>
              <a:gd name="connsiteX10" fmla="*/ 2488019 w 3912782"/>
              <a:gd name="connsiteY10" fmla="*/ 5471 h 547731"/>
              <a:gd name="connsiteX11" fmla="*/ 2902689 w 3912782"/>
              <a:gd name="connsiteY11" fmla="*/ 260652 h 547731"/>
              <a:gd name="connsiteX12" fmla="*/ 3051544 w 3912782"/>
              <a:gd name="connsiteY12" fmla="*/ 377610 h 547731"/>
              <a:gd name="connsiteX13" fmla="*/ 3710763 w 3912782"/>
              <a:gd name="connsiteY13" fmla="*/ 388242 h 547731"/>
              <a:gd name="connsiteX14" fmla="*/ 3912782 w 3912782"/>
              <a:gd name="connsiteY14" fmla="*/ 547731 h 547731"/>
              <a:gd name="connsiteX0" fmla="*/ 0 w 3912782"/>
              <a:gd name="connsiteY0" fmla="*/ 515500 h 547398"/>
              <a:gd name="connsiteX1" fmla="*/ 223285 w 3912782"/>
              <a:gd name="connsiteY1" fmla="*/ 324113 h 547398"/>
              <a:gd name="connsiteX2" fmla="*/ 552893 w 3912782"/>
              <a:gd name="connsiteY2" fmla="*/ 324113 h 547398"/>
              <a:gd name="connsiteX3" fmla="*/ 691117 w 3912782"/>
              <a:gd name="connsiteY3" fmla="*/ 526133 h 547398"/>
              <a:gd name="connsiteX4" fmla="*/ 818708 w 3912782"/>
              <a:gd name="connsiteY4" fmla="*/ 345379 h 547398"/>
              <a:gd name="connsiteX5" fmla="*/ 1201480 w 3912782"/>
              <a:gd name="connsiteY5" fmla="*/ 334747 h 547398"/>
              <a:gd name="connsiteX6" fmla="*/ 1307805 w 3912782"/>
              <a:gd name="connsiteY6" fmla="*/ 522478 h 547398"/>
              <a:gd name="connsiteX7" fmla="*/ 1467294 w 3912782"/>
              <a:gd name="connsiteY7" fmla="*/ 334747 h 547398"/>
              <a:gd name="connsiteX8" fmla="*/ 1860697 w 3912782"/>
              <a:gd name="connsiteY8" fmla="*/ 334747 h 547398"/>
              <a:gd name="connsiteX9" fmla="*/ 2035583 w 3912782"/>
              <a:gd name="connsiteY9" fmla="*/ 516608 h 547398"/>
              <a:gd name="connsiteX10" fmla="*/ 2488019 w 3912782"/>
              <a:gd name="connsiteY10" fmla="*/ 5138 h 547398"/>
              <a:gd name="connsiteX11" fmla="*/ 2902689 w 3912782"/>
              <a:gd name="connsiteY11" fmla="*/ 260319 h 547398"/>
              <a:gd name="connsiteX12" fmla="*/ 3051544 w 3912782"/>
              <a:gd name="connsiteY12" fmla="*/ 377277 h 547398"/>
              <a:gd name="connsiteX13" fmla="*/ 3710763 w 3912782"/>
              <a:gd name="connsiteY13" fmla="*/ 387909 h 547398"/>
              <a:gd name="connsiteX14" fmla="*/ 3912782 w 3912782"/>
              <a:gd name="connsiteY14" fmla="*/ 547398 h 547398"/>
              <a:gd name="connsiteX0" fmla="*/ 0 w 3898494"/>
              <a:gd name="connsiteY0" fmla="*/ 515500 h 542636"/>
              <a:gd name="connsiteX1" fmla="*/ 223285 w 3898494"/>
              <a:gd name="connsiteY1" fmla="*/ 324113 h 542636"/>
              <a:gd name="connsiteX2" fmla="*/ 552893 w 3898494"/>
              <a:gd name="connsiteY2" fmla="*/ 324113 h 542636"/>
              <a:gd name="connsiteX3" fmla="*/ 691117 w 3898494"/>
              <a:gd name="connsiteY3" fmla="*/ 526133 h 542636"/>
              <a:gd name="connsiteX4" fmla="*/ 818708 w 3898494"/>
              <a:gd name="connsiteY4" fmla="*/ 345379 h 542636"/>
              <a:gd name="connsiteX5" fmla="*/ 1201480 w 3898494"/>
              <a:gd name="connsiteY5" fmla="*/ 334747 h 542636"/>
              <a:gd name="connsiteX6" fmla="*/ 1307805 w 3898494"/>
              <a:gd name="connsiteY6" fmla="*/ 522478 h 542636"/>
              <a:gd name="connsiteX7" fmla="*/ 1467294 w 3898494"/>
              <a:gd name="connsiteY7" fmla="*/ 334747 h 542636"/>
              <a:gd name="connsiteX8" fmla="*/ 1860697 w 3898494"/>
              <a:gd name="connsiteY8" fmla="*/ 334747 h 542636"/>
              <a:gd name="connsiteX9" fmla="*/ 2035583 w 3898494"/>
              <a:gd name="connsiteY9" fmla="*/ 516608 h 542636"/>
              <a:gd name="connsiteX10" fmla="*/ 2488019 w 3898494"/>
              <a:gd name="connsiteY10" fmla="*/ 5138 h 542636"/>
              <a:gd name="connsiteX11" fmla="*/ 2902689 w 3898494"/>
              <a:gd name="connsiteY11" fmla="*/ 260319 h 542636"/>
              <a:gd name="connsiteX12" fmla="*/ 3051544 w 3898494"/>
              <a:gd name="connsiteY12" fmla="*/ 377277 h 542636"/>
              <a:gd name="connsiteX13" fmla="*/ 3710763 w 3898494"/>
              <a:gd name="connsiteY13" fmla="*/ 387909 h 542636"/>
              <a:gd name="connsiteX14" fmla="*/ 3898494 w 3898494"/>
              <a:gd name="connsiteY14" fmla="*/ 542636 h 542636"/>
              <a:gd name="connsiteX0" fmla="*/ 0 w 3898494"/>
              <a:gd name="connsiteY0" fmla="*/ 515500 h 526193"/>
              <a:gd name="connsiteX1" fmla="*/ 223285 w 3898494"/>
              <a:gd name="connsiteY1" fmla="*/ 324113 h 526193"/>
              <a:gd name="connsiteX2" fmla="*/ 552893 w 3898494"/>
              <a:gd name="connsiteY2" fmla="*/ 324113 h 526193"/>
              <a:gd name="connsiteX3" fmla="*/ 691117 w 3898494"/>
              <a:gd name="connsiteY3" fmla="*/ 526133 h 526193"/>
              <a:gd name="connsiteX4" fmla="*/ 818708 w 3898494"/>
              <a:gd name="connsiteY4" fmla="*/ 345379 h 526193"/>
              <a:gd name="connsiteX5" fmla="*/ 1201480 w 3898494"/>
              <a:gd name="connsiteY5" fmla="*/ 334747 h 526193"/>
              <a:gd name="connsiteX6" fmla="*/ 1307805 w 3898494"/>
              <a:gd name="connsiteY6" fmla="*/ 522478 h 526193"/>
              <a:gd name="connsiteX7" fmla="*/ 1467294 w 3898494"/>
              <a:gd name="connsiteY7" fmla="*/ 334747 h 526193"/>
              <a:gd name="connsiteX8" fmla="*/ 1860697 w 3898494"/>
              <a:gd name="connsiteY8" fmla="*/ 334747 h 526193"/>
              <a:gd name="connsiteX9" fmla="*/ 2035583 w 3898494"/>
              <a:gd name="connsiteY9" fmla="*/ 516608 h 526193"/>
              <a:gd name="connsiteX10" fmla="*/ 2488019 w 3898494"/>
              <a:gd name="connsiteY10" fmla="*/ 5138 h 526193"/>
              <a:gd name="connsiteX11" fmla="*/ 2902689 w 3898494"/>
              <a:gd name="connsiteY11" fmla="*/ 260319 h 526193"/>
              <a:gd name="connsiteX12" fmla="*/ 3051544 w 3898494"/>
              <a:gd name="connsiteY12" fmla="*/ 377277 h 526193"/>
              <a:gd name="connsiteX13" fmla="*/ 3710763 w 3898494"/>
              <a:gd name="connsiteY13" fmla="*/ 387909 h 526193"/>
              <a:gd name="connsiteX14" fmla="*/ 3898494 w 3898494"/>
              <a:gd name="connsiteY14" fmla="*/ 518823 h 526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98494" h="526193">
                <a:moveTo>
                  <a:pt x="0" y="515500"/>
                </a:moveTo>
                <a:cubicBezTo>
                  <a:pt x="117844" y="394997"/>
                  <a:pt x="131136" y="356011"/>
                  <a:pt x="223285" y="324113"/>
                </a:cubicBezTo>
                <a:cubicBezTo>
                  <a:pt x="315434" y="292215"/>
                  <a:pt x="474921" y="290443"/>
                  <a:pt x="552893" y="324113"/>
                </a:cubicBezTo>
                <a:cubicBezTo>
                  <a:pt x="630865" y="357783"/>
                  <a:pt x="646815" y="522589"/>
                  <a:pt x="691117" y="526133"/>
                </a:cubicBezTo>
                <a:cubicBezTo>
                  <a:pt x="735420" y="529677"/>
                  <a:pt x="733648" y="377277"/>
                  <a:pt x="818708" y="345379"/>
                </a:cubicBezTo>
                <a:cubicBezTo>
                  <a:pt x="903768" y="313481"/>
                  <a:pt x="1119964" y="305231"/>
                  <a:pt x="1201480" y="334747"/>
                </a:cubicBezTo>
                <a:cubicBezTo>
                  <a:pt x="1282996" y="364263"/>
                  <a:pt x="1263503" y="522478"/>
                  <a:pt x="1307805" y="522478"/>
                </a:cubicBezTo>
                <a:cubicBezTo>
                  <a:pt x="1352107" y="522478"/>
                  <a:pt x="1375145" y="366036"/>
                  <a:pt x="1467294" y="334747"/>
                </a:cubicBezTo>
                <a:cubicBezTo>
                  <a:pt x="1559443" y="303459"/>
                  <a:pt x="1765982" y="304437"/>
                  <a:pt x="1860697" y="334747"/>
                </a:cubicBezTo>
                <a:cubicBezTo>
                  <a:pt x="1955412" y="365057"/>
                  <a:pt x="1931029" y="571543"/>
                  <a:pt x="2035583" y="516608"/>
                </a:cubicBezTo>
                <a:cubicBezTo>
                  <a:pt x="2140137" y="461673"/>
                  <a:pt x="2343501" y="47853"/>
                  <a:pt x="2488019" y="5138"/>
                </a:cubicBezTo>
                <a:cubicBezTo>
                  <a:pt x="2632537" y="-37577"/>
                  <a:pt x="2808768" y="198296"/>
                  <a:pt x="2902689" y="260319"/>
                </a:cubicBezTo>
                <a:cubicBezTo>
                  <a:pt x="2996610" y="322342"/>
                  <a:pt x="2916865" y="356012"/>
                  <a:pt x="3051544" y="377277"/>
                </a:cubicBezTo>
                <a:cubicBezTo>
                  <a:pt x="3186223" y="398542"/>
                  <a:pt x="3569605" y="364318"/>
                  <a:pt x="3710763" y="387909"/>
                </a:cubicBezTo>
                <a:cubicBezTo>
                  <a:pt x="3851921" y="411500"/>
                  <a:pt x="3886975" y="441736"/>
                  <a:pt x="3898494" y="518823"/>
                </a:cubicBezTo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8CC7CC0-A961-4EF3-80E9-42D51FF1C1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475923"/>
              </p:ext>
            </p:extLst>
          </p:nvPr>
        </p:nvGraphicFramePr>
        <p:xfrm>
          <a:off x="4917558" y="1603249"/>
          <a:ext cx="7112000" cy="5178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3072796740"/>
                    </a:ext>
                  </a:extLst>
                </a:gridCol>
                <a:gridCol w="1301750">
                  <a:extLst>
                    <a:ext uri="{9D8B030D-6E8A-4147-A177-3AD203B41FA5}">
                      <a16:colId xmlns:a16="http://schemas.microsoft.com/office/drawing/2014/main" val="1823610310"/>
                    </a:ext>
                  </a:extLst>
                </a:gridCol>
                <a:gridCol w="1301750">
                  <a:extLst>
                    <a:ext uri="{9D8B030D-6E8A-4147-A177-3AD203B41FA5}">
                      <a16:colId xmlns:a16="http://schemas.microsoft.com/office/drawing/2014/main" val="1527792289"/>
                    </a:ext>
                  </a:extLst>
                </a:gridCol>
                <a:gridCol w="1301750">
                  <a:extLst>
                    <a:ext uri="{9D8B030D-6E8A-4147-A177-3AD203B41FA5}">
                      <a16:colId xmlns:a16="http://schemas.microsoft.com/office/drawing/2014/main" val="1223073040"/>
                    </a:ext>
                  </a:extLst>
                </a:gridCol>
                <a:gridCol w="1301750">
                  <a:extLst>
                    <a:ext uri="{9D8B030D-6E8A-4147-A177-3AD203B41FA5}">
                      <a16:colId xmlns:a16="http://schemas.microsoft.com/office/drawing/2014/main" val="3306920056"/>
                    </a:ext>
                  </a:extLst>
                </a:gridCol>
              </a:tblGrid>
              <a:tr h="7397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Phases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255822"/>
                  </a:ext>
                </a:extLst>
              </a:tr>
              <a:tr h="739793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Core Workflows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Inception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Elaboration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Construction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Transition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780152"/>
                  </a:ext>
                </a:extLst>
              </a:tr>
              <a:tr h="739793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Requirements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>
                    <a:lnL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>
                    <a:lnL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6982536"/>
                  </a:ext>
                </a:extLst>
              </a:tr>
              <a:tr h="739793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Analysis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>
                    <a:lnL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>
                    <a:lnL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1414304"/>
                  </a:ext>
                </a:extLst>
              </a:tr>
              <a:tr h="739793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Design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3433899"/>
                  </a:ext>
                </a:extLst>
              </a:tr>
              <a:tr h="739793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Implementation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27952"/>
                  </a:ext>
                </a:extLst>
              </a:tr>
              <a:tr h="739793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Test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>
                    <a:lnL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rgbClr val="000000">
                          <a:alpha val="50196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5957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417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6A243-D428-47A2-924A-8477FE5AD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RUP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A7BFF-E026-41ED-A223-215EAF4BB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lot of work has been done with RUP, and it has templates, checklists, and other tools</a:t>
            </a:r>
          </a:p>
          <a:p>
            <a:r>
              <a:rPr lang="en-US" dirty="0"/>
              <a:t>It can be adapted to projects with different sizes</a:t>
            </a:r>
          </a:p>
          <a:p>
            <a:r>
              <a:rPr lang="en-US" dirty="0"/>
              <a:t>It has benefits of all incremental processes</a:t>
            </a:r>
          </a:p>
          <a:p>
            <a:pPr lvl="1"/>
            <a:r>
              <a:rPr lang="en-US" dirty="0"/>
              <a:t>Usable product early on</a:t>
            </a:r>
          </a:p>
          <a:p>
            <a:pPr lvl="1"/>
            <a:r>
              <a:rPr lang="en-US" dirty="0"/>
              <a:t>Total failure less likely</a:t>
            </a:r>
          </a:p>
          <a:p>
            <a:r>
              <a:rPr lang="en-US" dirty="0"/>
              <a:t>Its iterative nature makes it easier to schedule work, improve existing product, and incorporate risk management</a:t>
            </a:r>
          </a:p>
        </p:txBody>
      </p:sp>
    </p:spTree>
    <p:extLst>
      <p:ext uri="{BB962C8B-B14F-4D97-AF65-F5344CB8AC3E}">
        <p14:creationId xmlns:p14="http://schemas.microsoft.com/office/powerpoint/2010/main" val="288474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75C04-98E9-444B-B1E7-B43308C6B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 of RUP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7C845-9FA6-4F5A-8C54-5405B2B27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complex, and you have to understand it well</a:t>
            </a:r>
          </a:p>
          <a:p>
            <a:r>
              <a:rPr lang="en-US" dirty="0"/>
              <a:t>It has a lot of documentation and management</a:t>
            </a:r>
          </a:p>
          <a:p>
            <a:pPr lvl="1"/>
            <a:r>
              <a:rPr lang="en-US" dirty="0"/>
              <a:t>Heavyweight process</a:t>
            </a:r>
          </a:p>
          <a:p>
            <a:r>
              <a:rPr lang="en-US" dirty="0"/>
              <a:t>Development cycles are long, making it hard to change requirements</a:t>
            </a:r>
          </a:p>
        </p:txBody>
      </p:sp>
    </p:spTree>
    <p:extLst>
      <p:ext uri="{BB962C8B-B14F-4D97-AF65-F5344CB8AC3E}">
        <p14:creationId xmlns:p14="http://schemas.microsoft.com/office/powerpoint/2010/main" val="389206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328F8-1408-46AD-8335-89E37BF8F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74B9B-548A-41EE-B89C-96975EFA8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Versions of waterfall were the only commonly used software development model until the 1990s</a:t>
            </a:r>
          </a:p>
          <a:p>
            <a:r>
              <a:rPr lang="en-US" dirty="0"/>
              <a:t>A lot of people were unhappy with it</a:t>
            </a:r>
          </a:p>
          <a:p>
            <a:r>
              <a:rPr lang="en-US" dirty="0"/>
              <a:t>In response, some developers created the Agile Manifesto, a statement about developing software that was diametrically opposed to waterfall</a:t>
            </a:r>
          </a:p>
          <a:p>
            <a:r>
              <a:rPr lang="en-US" dirty="0"/>
              <a:t>The ideas caught on, and many developers embraced the idea, creating a series of different methods</a:t>
            </a:r>
          </a:p>
          <a:p>
            <a:r>
              <a:rPr lang="en-US" dirty="0"/>
              <a:t>Sometimes businesses claimed to be changing over to agile methods but really just renamed parts of their waterfall approach</a:t>
            </a:r>
          </a:p>
        </p:txBody>
      </p:sp>
    </p:spTree>
    <p:extLst>
      <p:ext uri="{BB962C8B-B14F-4D97-AF65-F5344CB8AC3E}">
        <p14:creationId xmlns:p14="http://schemas.microsoft.com/office/powerpoint/2010/main" val="372104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20811-29A2-4791-A39E-1B0EDC31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Agile manifesto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687A4-CCE9-467F-B543-03286D6C8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i="1" dirty="0"/>
              <a:t>We are uncovering better ways of developing software by doing it and helping others do it. Through this work we have come to value:</a:t>
            </a:r>
          </a:p>
          <a:p>
            <a:r>
              <a:rPr lang="en-US" b="1" i="1" dirty="0"/>
              <a:t>Individuals and interactions</a:t>
            </a:r>
            <a:r>
              <a:rPr lang="en-US" i="1" dirty="0"/>
              <a:t> over processes and tools</a:t>
            </a:r>
          </a:p>
          <a:p>
            <a:r>
              <a:rPr lang="en-US" b="1" i="1" dirty="0"/>
              <a:t>Working software</a:t>
            </a:r>
            <a:r>
              <a:rPr lang="en-US" i="1" dirty="0"/>
              <a:t> over comprehensive documentation</a:t>
            </a:r>
          </a:p>
          <a:p>
            <a:r>
              <a:rPr lang="en-US" b="1" i="1" dirty="0"/>
              <a:t>Customer collaboration</a:t>
            </a:r>
            <a:r>
              <a:rPr lang="en-US" i="1" dirty="0"/>
              <a:t> over contract negotiation</a:t>
            </a:r>
          </a:p>
          <a:p>
            <a:r>
              <a:rPr lang="en-US" b="1" i="1" dirty="0"/>
              <a:t>Responding to change</a:t>
            </a:r>
            <a:r>
              <a:rPr lang="en-US" i="1" dirty="0"/>
              <a:t> over following a plan</a:t>
            </a:r>
          </a:p>
          <a:p>
            <a:pPr marL="118872" indent="0">
              <a:buNone/>
            </a:pPr>
            <a:r>
              <a:rPr lang="en-US" i="1" dirty="0"/>
              <a:t>That is, while there is value in the items on the right, we value the items on the left more.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7802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07C31-41D0-4BB1-B620-1FA1C2443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Agile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49AC7-4FB7-4A0B-9904-518C4F3AB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2"/>
            <a:ext cx="11430000" cy="4778008"/>
          </a:xfrm>
        </p:spPr>
        <p:txBody>
          <a:bodyPr numCol="3">
            <a:normAutofit fontScale="62500" lnSpcReduction="20000"/>
          </a:bodyPr>
          <a:lstStyle/>
          <a:p>
            <a:pPr marL="633222" indent="-514350">
              <a:buFont typeface="+mj-lt"/>
              <a:buAutoNum type="arabicPeriod"/>
            </a:pPr>
            <a:r>
              <a:rPr lang="en-US" dirty="0"/>
              <a:t>Our highest priority is to satisfy the customer through early and continuous delivery of valuable software.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Welcome changing requirements, even late in</a:t>
            </a:r>
            <a:br>
              <a:rPr lang="en-US" dirty="0"/>
            </a:br>
            <a:r>
              <a:rPr lang="en-US" dirty="0"/>
              <a:t>development. Agile processes harness change for the customer's competitive advantage.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Deliver working software frequently, from a couple of weeks to a couple of months, with a preference to the shorter timescale.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Business people and developers must work together daily throughout the project.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Build projects around motivated individuals. Give them the environment and support they need, and trust them to get the job done.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The most efficient and effective method of conveying information to and within a development team is face-to-face conversation.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Working software is the primary measure of progress.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Agile processes promote sustainable development. The sponsors, developers, and users should be able to maintain a constant pace indefinitely.</a:t>
            </a:r>
          </a:p>
          <a:p>
            <a:pPr marL="633222" indent="-514350">
              <a:buFont typeface="+mj-lt"/>
              <a:buAutoNum type="arabicPeriod"/>
            </a:pPr>
            <a:endParaRPr lang="en-US" dirty="0"/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Continuous attention to technical excellence and good design enhances agility.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Simplicity—the art of maximizing the amount of work not done—is essential.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The best architectures, requirements, and designs</a:t>
            </a:r>
            <a:br>
              <a:rPr lang="en-US" dirty="0"/>
            </a:br>
            <a:r>
              <a:rPr lang="en-US" dirty="0"/>
              <a:t>emerge from self-organizing teams.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At regular intervals, the team reflects on how to become more effective, then tunes and adjusts its behavior accordingly.</a:t>
            </a:r>
          </a:p>
        </p:txBody>
      </p:sp>
    </p:spTree>
    <p:extLst>
      <p:ext uri="{BB962C8B-B14F-4D97-AF65-F5344CB8AC3E}">
        <p14:creationId xmlns:p14="http://schemas.microsoft.com/office/powerpoint/2010/main" val="181705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60D6C-152A-4A00-8283-169A4B5D0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Agile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A557A-BE9B-48D0-AB5E-0AC2E7063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ideas caught on, spawning specific methods such as Extreme Programming, the Crystal Method, Dynamic System Development Method, and Scrum</a:t>
            </a:r>
          </a:p>
          <a:p>
            <a:r>
              <a:rPr lang="en-US" dirty="0"/>
              <a:t>These methods </a:t>
            </a:r>
            <a:r>
              <a:rPr lang="en-US" i="1" dirty="0"/>
              <a:t>all</a:t>
            </a:r>
            <a:r>
              <a:rPr lang="en-US" dirty="0"/>
              <a:t> have the following characteristics:</a:t>
            </a:r>
          </a:p>
          <a:p>
            <a:pPr lvl="1"/>
            <a:r>
              <a:rPr lang="en-US" dirty="0"/>
              <a:t>Incremental process with increments ranging from a week to a few months</a:t>
            </a:r>
          </a:p>
          <a:p>
            <a:pPr lvl="1"/>
            <a:r>
              <a:rPr lang="en-US" dirty="0"/>
              <a:t>Customers are closely and continuously involved in the product</a:t>
            </a:r>
          </a:p>
          <a:p>
            <a:pPr lvl="1"/>
            <a:r>
              <a:rPr lang="en-US" dirty="0"/>
              <a:t>Lightweight process minimizing documentation and management tasks</a:t>
            </a:r>
          </a:p>
          <a:p>
            <a:pPr lvl="1"/>
            <a:r>
              <a:rPr lang="en-US" dirty="0"/>
              <a:t>Test driven, using automated test suites to avoid the problems of frequent code change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96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B20E0-6BE7-485B-B0C1-A2E86E202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Agile lifecycle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52106-ABE7-44D1-99D8-5A5B95DCA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4876800" cy="4625609"/>
          </a:xfrm>
        </p:spPr>
        <p:txBody>
          <a:bodyPr/>
          <a:lstStyle/>
          <a:p>
            <a:r>
              <a:rPr lang="en-US" dirty="0"/>
              <a:t>Agile processes are similar, following a lifecycle much like the one on the right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9146C8B5-4D57-4286-8E19-62EE9057B240}"/>
              </a:ext>
            </a:extLst>
          </p:cNvPr>
          <p:cNvSpPr/>
          <p:nvPr/>
        </p:nvSpPr>
        <p:spPr>
          <a:xfrm>
            <a:off x="8153400" y="1295400"/>
            <a:ext cx="1800225" cy="638171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Refine Specifications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AF7A2B-5686-4C40-A51F-0410224C84B4}"/>
              </a:ext>
            </a:extLst>
          </p:cNvPr>
          <p:cNvSpPr/>
          <p:nvPr/>
        </p:nvSpPr>
        <p:spPr>
          <a:xfrm>
            <a:off x="6400800" y="609600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Product</a:t>
            </a:r>
          </a:p>
          <a:p>
            <a:pPr algn="ctr"/>
            <a:r>
              <a:rPr lang="en-US" sz="1400" dirty="0"/>
              <a:t>Vision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3573146-F2A2-41EF-B02A-3AD2177D370C}"/>
              </a:ext>
            </a:extLst>
          </p:cNvPr>
          <p:cNvCxnSpPr>
            <a:cxnSpLocks/>
            <a:stCxn id="5" idx="3"/>
            <a:endCxn id="7" idx="1"/>
          </p:cNvCxnSpPr>
          <p:nvPr/>
        </p:nvCxnSpPr>
        <p:spPr>
          <a:xfrm>
            <a:off x="7620000" y="838200"/>
            <a:ext cx="1277567" cy="1361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Decision 6">
            <a:extLst>
              <a:ext uri="{FF2B5EF4-FFF2-40B4-BE49-F238E27FC236}">
                <a16:creationId xmlns:a16="http://schemas.microsoft.com/office/drawing/2014/main" id="{79CAEDEC-629B-46EE-AFE5-8A66C9C3268B}"/>
              </a:ext>
            </a:extLst>
          </p:cNvPr>
          <p:cNvSpPr/>
          <p:nvPr/>
        </p:nvSpPr>
        <p:spPr>
          <a:xfrm>
            <a:off x="8897567" y="699418"/>
            <a:ext cx="304800" cy="30480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6EEFBB-68AD-4B82-96C1-402EDDBF938B}"/>
              </a:ext>
            </a:extLst>
          </p:cNvPr>
          <p:cNvSpPr/>
          <p:nvPr/>
        </p:nvSpPr>
        <p:spPr>
          <a:xfrm>
            <a:off x="8470621" y="3276600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Deliverable Product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26593E-D1CA-496F-A822-686DF702AB29}"/>
              </a:ext>
            </a:extLst>
          </p:cNvPr>
          <p:cNvSpPr/>
          <p:nvPr/>
        </p:nvSpPr>
        <p:spPr>
          <a:xfrm>
            <a:off x="8149854" y="2209800"/>
            <a:ext cx="1800225" cy="638171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Create Increment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5495FD7-6CE3-402F-A5E8-E92E2163AB3C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9049967" y="1004218"/>
            <a:ext cx="0" cy="29118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EE9342F-6F96-43B5-BF2F-9AA298CB6E57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9080221" y="3733800"/>
            <a:ext cx="0" cy="394875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5E04ECE-CDD2-4373-AA2C-EC71A22224DD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9080221" y="2833685"/>
            <a:ext cx="0" cy="442915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FF41B55-D627-4754-B27C-44AF8A462A2B}"/>
              </a:ext>
            </a:extLst>
          </p:cNvPr>
          <p:cNvCxnSpPr>
            <a:cxnSpLocks/>
          </p:cNvCxnSpPr>
          <p:nvPr/>
        </p:nvCxnSpPr>
        <p:spPr>
          <a:xfrm>
            <a:off x="9067800" y="4752971"/>
            <a:ext cx="0" cy="352429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71CBF42-847C-4B02-B35B-C0154081F726}"/>
              </a:ext>
            </a:extLst>
          </p:cNvPr>
          <p:cNvSpPr txBox="1"/>
          <p:nvPr/>
        </p:nvSpPr>
        <p:spPr>
          <a:xfrm>
            <a:off x="7570508" y="6281388"/>
            <a:ext cx="1800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Released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8EC3F96-6990-4C78-9266-1D316DAF6CE1}"/>
              </a:ext>
            </a:extLst>
          </p:cNvPr>
          <p:cNvSpPr/>
          <p:nvPr/>
        </p:nvSpPr>
        <p:spPr>
          <a:xfrm>
            <a:off x="8153400" y="5105400"/>
            <a:ext cx="1800225" cy="638171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Improve Process</a:t>
            </a: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604D7F79-0FFE-4CA9-8C34-01A94F468FA1}"/>
              </a:ext>
            </a:extLst>
          </p:cNvPr>
          <p:cNvSpPr/>
          <p:nvPr/>
        </p:nvSpPr>
        <p:spPr>
          <a:xfrm>
            <a:off x="8149854" y="4114800"/>
            <a:ext cx="1800225" cy="638171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Evaluate Increment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A1B0723-0D8F-444D-B8BE-0AFC90313073}"/>
              </a:ext>
            </a:extLst>
          </p:cNvPr>
          <p:cNvCxnSpPr>
            <a:cxnSpLocks/>
            <a:stCxn id="37" idx="1"/>
            <a:endCxn id="34" idx="3"/>
          </p:cNvCxnSpPr>
          <p:nvPr/>
        </p:nvCxnSpPr>
        <p:spPr>
          <a:xfrm flipH="1" flipV="1">
            <a:off x="7673873" y="6248400"/>
            <a:ext cx="1223693" cy="427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A40825CA-8832-44A3-9146-3EE392394240}"/>
              </a:ext>
            </a:extLst>
          </p:cNvPr>
          <p:cNvSpPr/>
          <p:nvPr/>
        </p:nvSpPr>
        <p:spPr>
          <a:xfrm>
            <a:off x="6454673" y="6019800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Realization</a:t>
            </a:r>
          </a:p>
        </p:txBody>
      </p:sp>
      <p:sp>
        <p:nvSpPr>
          <p:cNvPr id="37" name="Flowchart: Decision 36">
            <a:extLst>
              <a:ext uri="{FF2B5EF4-FFF2-40B4-BE49-F238E27FC236}">
                <a16:creationId xmlns:a16="http://schemas.microsoft.com/office/drawing/2014/main" id="{711C89C2-26B7-4223-9812-E1E68F45949D}"/>
              </a:ext>
            </a:extLst>
          </p:cNvPr>
          <p:cNvSpPr/>
          <p:nvPr/>
        </p:nvSpPr>
        <p:spPr>
          <a:xfrm>
            <a:off x="8897566" y="6100270"/>
            <a:ext cx="304800" cy="30480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F4F5DCC-934E-4608-951E-C56326E72F70}"/>
              </a:ext>
            </a:extLst>
          </p:cNvPr>
          <p:cNvCxnSpPr>
            <a:cxnSpLocks/>
            <a:endCxn id="37" idx="0"/>
          </p:cNvCxnSpPr>
          <p:nvPr/>
        </p:nvCxnSpPr>
        <p:spPr>
          <a:xfrm>
            <a:off x="9049966" y="5743571"/>
            <a:ext cx="0" cy="356699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2B9C471-4442-487B-A3B7-0FBAFD259EA6}"/>
              </a:ext>
            </a:extLst>
          </p:cNvPr>
          <p:cNvCxnSpPr>
            <a:cxnSpLocks/>
          </p:cNvCxnSpPr>
          <p:nvPr/>
        </p:nvCxnSpPr>
        <p:spPr>
          <a:xfrm>
            <a:off x="9067800" y="1913759"/>
            <a:ext cx="0" cy="29604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DC46A36F-99D1-4FB3-8949-51A085149DFF}"/>
              </a:ext>
            </a:extLst>
          </p:cNvPr>
          <p:cNvCxnSpPr>
            <a:cxnSpLocks/>
            <a:stCxn id="37" idx="3"/>
            <a:endCxn id="7" idx="0"/>
          </p:cNvCxnSpPr>
          <p:nvPr/>
        </p:nvCxnSpPr>
        <p:spPr>
          <a:xfrm flipH="1" flipV="1">
            <a:off x="9049967" y="699418"/>
            <a:ext cx="152399" cy="5553252"/>
          </a:xfrm>
          <a:prstGeom prst="bentConnector4">
            <a:avLst>
              <a:gd name="adj1" fmla="val -1168613"/>
              <a:gd name="adj2" fmla="val 107372"/>
            </a:avLst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8F1A9AFE-A2B1-45FC-9DD6-29BB35FA2AC0}"/>
              </a:ext>
            </a:extLst>
          </p:cNvPr>
          <p:cNvSpPr txBox="1"/>
          <p:nvPr/>
        </p:nvSpPr>
        <p:spPr>
          <a:xfrm>
            <a:off x="9067800" y="6289281"/>
            <a:ext cx="1800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Not Released</a:t>
            </a:r>
          </a:p>
        </p:txBody>
      </p:sp>
    </p:spTree>
    <p:extLst>
      <p:ext uri="{BB962C8B-B14F-4D97-AF65-F5344CB8AC3E}">
        <p14:creationId xmlns:p14="http://schemas.microsoft.com/office/powerpoint/2010/main" val="1538427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Software processes</a:t>
            </a:r>
          </a:p>
          <a:p>
            <a:r>
              <a:rPr lang="en-US" dirty="0"/>
              <a:t>Waterfall model</a:t>
            </a:r>
          </a:p>
          <a:p>
            <a:r>
              <a:rPr lang="en-US" dirty="0"/>
              <a:t>Prototyping</a:t>
            </a:r>
          </a:p>
          <a:p>
            <a:r>
              <a:rPr lang="en-US" dirty="0"/>
              <a:t>Risk management and the spiral model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98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B143D-DA27-42EB-BD8E-42A91134D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Agile advantages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5790C-1B6A-46CD-AF92-E2EE94236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Product specifications can change without destroying all the work that's been done</a:t>
            </a:r>
          </a:p>
          <a:p>
            <a:r>
              <a:rPr lang="en-US" dirty="0"/>
              <a:t>Customers get a software product quickly</a:t>
            </a:r>
          </a:p>
          <a:p>
            <a:pPr lvl="1"/>
            <a:r>
              <a:rPr lang="en-US" dirty="0"/>
              <a:t>With new versions coming frequently</a:t>
            </a:r>
          </a:p>
          <a:p>
            <a:r>
              <a:rPr lang="en-US" dirty="0"/>
              <a:t>Bad projects can be canceled early</a:t>
            </a:r>
          </a:p>
          <a:p>
            <a:r>
              <a:rPr lang="en-US" dirty="0"/>
              <a:t>Time is saved because of lightweight requirements for documentation and management</a:t>
            </a:r>
          </a:p>
          <a:p>
            <a:r>
              <a:rPr lang="en-US" dirty="0"/>
              <a:t>Duplication of effort is usually reduced</a:t>
            </a:r>
          </a:p>
        </p:txBody>
      </p:sp>
    </p:spTree>
    <p:extLst>
      <p:ext uri="{BB962C8B-B14F-4D97-AF65-F5344CB8AC3E}">
        <p14:creationId xmlns:p14="http://schemas.microsoft.com/office/powerpoint/2010/main" val="41853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CB6F6-0A9A-4E19-A0F1-FC5271F87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Agile disadvantages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52778-A9DD-4B06-93BD-0D5901545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Customers have to be involved constantly, but most customers don't want to spend their time giving feedback</a:t>
            </a:r>
          </a:p>
          <a:p>
            <a:r>
              <a:rPr lang="en-US" dirty="0"/>
              <a:t>Continuous refinement of a product can lead to a bad design through an evolution of ideas that seemed like good ideas at the time</a:t>
            </a:r>
          </a:p>
          <a:p>
            <a:r>
              <a:rPr lang="en-US" dirty="0"/>
              <a:t>For large projects, it's hard to coordinate many teams on a product that's evolving unpredictably without documentation</a:t>
            </a:r>
          </a:p>
          <a:p>
            <a:r>
              <a:rPr lang="en-US" dirty="0"/>
              <a:t>It's hard to predict the outcomes of agile methods</a:t>
            </a:r>
          </a:p>
        </p:txBody>
      </p:sp>
    </p:spTree>
    <p:extLst>
      <p:ext uri="{BB962C8B-B14F-4D97-AF65-F5344CB8AC3E}">
        <p14:creationId xmlns:p14="http://schemas.microsoft.com/office/powerpoint/2010/main" val="1557903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DA0DB-85F1-402A-81DF-E610BC795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Scrum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CB76A-20BB-446D-95FD-66B5ECC189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110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C3993-BCDA-4486-A1B4-52A0CAD83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Scrum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16982E13-3F6F-4182-9FAC-AFE9FCC82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Agile methods are popular</a:t>
            </a:r>
          </a:p>
          <a:p>
            <a:r>
              <a:rPr lang="en-US" dirty="0"/>
              <a:t>It's hard to get reliable data on how popular because private companies do not have to disclose what they do</a:t>
            </a:r>
          </a:p>
          <a:p>
            <a:r>
              <a:rPr lang="en-US" dirty="0"/>
              <a:t>Some agile sites say that over 2/3 of all development is agile or "leaning agile"</a:t>
            </a:r>
          </a:p>
          <a:p>
            <a:pPr lvl="1"/>
            <a:r>
              <a:rPr lang="en-US" dirty="0"/>
              <a:t>But agile people are always going to overrepresent agile</a:t>
            </a:r>
          </a:p>
          <a:p>
            <a:r>
              <a:rPr lang="en-US" dirty="0"/>
              <a:t>Scrum is one of the most popular agile methods</a:t>
            </a:r>
          </a:p>
          <a:p>
            <a:pPr lvl="1"/>
            <a:r>
              <a:rPr lang="en-US" dirty="0"/>
              <a:t>Kanban is another</a:t>
            </a:r>
          </a:p>
          <a:p>
            <a:r>
              <a:rPr lang="en-US" dirty="0"/>
              <a:t>Scrum is a process framework that can be adapted to different settings</a:t>
            </a:r>
          </a:p>
        </p:txBody>
      </p:sp>
    </p:spTree>
    <p:extLst>
      <p:ext uri="{BB962C8B-B14F-4D97-AF65-F5344CB8AC3E}">
        <p14:creationId xmlns:p14="http://schemas.microsoft.com/office/powerpoint/2010/main" val="490183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2E74B-9897-4686-AE33-0D2D5897B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Scrum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6E336-E75A-41A9-921C-CC29E7035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75192"/>
            <a:ext cx="5099303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Like other workflows, Scrum can be modeled with an activity diagram showing familiar steps</a:t>
            </a:r>
          </a:p>
          <a:p>
            <a:r>
              <a:rPr lang="en-US" dirty="0"/>
              <a:t>Everything is built around a cycle called a </a:t>
            </a:r>
            <a:r>
              <a:rPr lang="en-US" b="1" dirty="0"/>
              <a:t>sprint</a:t>
            </a:r>
          </a:p>
          <a:p>
            <a:r>
              <a:rPr lang="en-US" dirty="0"/>
              <a:t>Because sprints repeat, the process is iterative</a:t>
            </a:r>
          </a:p>
          <a:p>
            <a:r>
              <a:rPr lang="en-US" dirty="0"/>
              <a:t>Because each sprint produces a shippable product, the process is incremental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7E3DD5A8-A4EE-4FAE-B8CB-EDB8AC3CD121}"/>
              </a:ext>
            </a:extLst>
          </p:cNvPr>
          <p:cNvSpPr/>
          <p:nvPr/>
        </p:nvSpPr>
        <p:spPr>
          <a:xfrm>
            <a:off x="8055820" y="152400"/>
            <a:ext cx="1800225" cy="457200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Create Product Backlog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FBC543-0406-45DF-AFFB-BF1AB49EE9B3}"/>
              </a:ext>
            </a:extLst>
          </p:cNvPr>
          <p:cNvSpPr/>
          <p:nvPr/>
        </p:nvSpPr>
        <p:spPr>
          <a:xfrm>
            <a:off x="6324600" y="156449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Product</a:t>
            </a:r>
          </a:p>
          <a:p>
            <a:pPr algn="ctr"/>
            <a:r>
              <a:rPr lang="en-US" sz="1400" dirty="0"/>
              <a:t>Vision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ACC3D5D-10A3-478C-884F-4BDB71421714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7543800" y="385049"/>
            <a:ext cx="4854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126BE60-97F4-4953-A3BE-83501ADB5C4D}"/>
              </a:ext>
            </a:extLst>
          </p:cNvPr>
          <p:cNvSpPr/>
          <p:nvPr/>
        </p:nvSpPr>
        <p:spPr>
          <a:xfrm>
            <a:off x="8364165" y="842249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Product Backlog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5E289C9-9C69-4541-ADEF-5FBB834A9135}"/>
              </a:ext>
            </a:extLst>
          </p:cNvPr>
          <p:cNvCxnSpPr>
            <a:cxnSpLocks/>
            <a:endCxn id="8" idx="0"/>
          </p:cNvCxnSpPr>
          <p:nvPr/>
        </p:nvCxnSpPr>
        <p:spPr>
          <a:xfrm flipH="1">
            <a:off x="8973765" y="551067"/>
            <a:ext cx="2" cy="29118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3C24A2B-9912-4A58-A731-4E3D618B5E04}"/>
              </a:ext>
            </a:extLst>
          </p:cNvPr>
          <p:cNvCxnSpPr>
            <a:cxnSpLocks/>
            <a:endCxn id="68" idx="0"/>
          </p:cNvCxnSpPr>
          <p:nvPr/>
        </p:nvCxnSpPr>
        <p:spPr>
          <a:xfrm>
            <a:off x="8991600" y="4960919"/>
            <a:ext cx="0" cy="14048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E3A3C67A-165B-451D-8A48-A397EC8610E9}"/>
              </a:ext>
            </a:extLst>
          </p:cNvPr>
          <p:cNvSpPr/>
          <p:nvPr/>
        </p:nvSpPr>
        <p:spPr>
          <a:xfrm>
            <a:off x="10192967" y="3882203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Shippable Product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A28CC3F-E9F9-4519-9DE6-341E35C88D6E}"/>
              </a:ext>
            </a:extLst>
          </p:cNvPr>
          <p:cNvSpPr/>
          <p:nvPr/>
        </p:nvSpPr>
        <p:spPr>
          <a:xfrm>
            <a:off x="8364165" y="2594797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Sprint Backlog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D4D2E9C-2700-4357-995E-2D6AED3C44C4}"/>
              </a:ext>
            </a:extLst>
          </p:cNvPr>
          <p:cNvSpPr/>
          <p:nvPr/>
        </p:nvSpPr>
        <p:spPr>
          <a:xfrm>
            <a:off x="8073653" y="4491803"/>
            <a:ext cx="1800225" cy="457200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Sprint Review</a:t>
            </a: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AA0A4D92-CC3F-44F7-AE82-883E132CA82B}"/>
              </a:ext>
            </a:extLst>
          </p:cNvPr>
          <p:cNvCxnSpPr>
            <a:cxnSpLocks/>
            <a:stCxn id="75" idx="1"/>
            <a:endCxn id="42" idx="1"/>
          </p:cNvCxnSpPr>
          <p:nvPr/>
        </p:nvCxnSpPr>
        <p:spPr>
          <a:xfrm rot="10800000">
            <a:off x="8821363" y="1634872"/>
            <a:ext cx="12700" cy="4918328"/>
          </a:xfrm>
          <a:prstGeom prst="bentConnector3">
            <a:avLst>
              <a:gd name="adj1" fmla="val 18376748"/>
            </a:avLst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CB5D0B4-C1F9-4461-87C3-12B66454BE6F}"/>
              </a:ext>
            </a:extLst>
          </p:cNvPr>
          <p:cNvCxnSpPr>
            <a:cxnSpLocks/>
            <a:stCxn id="8" idx="2"/>
            <a:endCxn id="42" idx="0"/>
          </p:cNvCxnSpPr>
          <p:nvPr/>
        </p:nvCxnSpPr>
        <p:spPr>
          <a:xfrm flipH="1">
            <a:off x="8973763" y="1299449"/>
            <a:ext cx="2" cy="18302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B669A57-FAEF-4E30-8D4B-C0F40F9B5AE4}"/>
              </a:ext>
            </a:extLst>
          </p:cNvPr>
          <p:cNvCxnSpPr>
            <a:cxnSpLocks/>
            <a:endCxn id="15" idx="0"/>
          </p:cNvCxnSpPr>
          <p:nvPr/>
        </p:nvCxnSpPr>
        <p:spPr>
          <a:xfrm flipH="1">
            <a:off x="8973765" y="2383254"/>
            <a:ext cx="2" cy="21154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FC00A2A-4A51-46CA-9B49-F1C851AA3689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8973765" y="3051997"/>
            <a:ext cx="0" cy="14840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6F462783-BD52-4E45-9D1F-795FE682A70A}"/>
              </a:ext>
            </a:extLst>
          </p:cNvPr>
          <p:cNvSpPr/>
          <p:nvPr/>
        </p:nvSpPr>
        <p:spPr>
          <a:xfrm>
            <a:off x="8073654" y="3200400"/>
            <a:ext cx="1800225" cy="457200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Sprint Execution</a:t>
            </a:r>
          </a:p>
        </p:txBody>
      </p:sp>
      <p:sp>
        <p:nvSpPr>
          <p:cNvPr id="42" name="Flowchart: Decision 41">
            <a:extLst>
              <a:ext uri="{FF2B5EF4-FFF2-40B4-BE49-F238E27FC236}">
                <a16:creationId xmlns:a16="http://schemas.microsoft.com/office/drawing/2014/main" id="{A7A08FD3-E636-4C92-BF44-06C50388426C}"/>
              </a:ext>
            </a:extLst>
          </p:cNvPr>
          <p:cNvSpPr/>
          <p:nvPr/>
        </p:nvSpPr>
        <p:spPr>
          <a:xfrm>
            <a:off x="8821363" y="1482472"/>
            <a:ext cx="304800" cy="30480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B116FEE-BD63-49E7-AD5B-BB8D05D665DC}"/>
              </a:ext>
            </a:extLst>
          </p:cNvPr>
          <p:cNvCxnSpPr>
            <a:cxnSpLocks/>
            <a:stCxn id="42" idx="2"/>
          </p:cNvCxnSpPr>
          <p:nvPr/>
        </p:nvCxnSpPr>
        <p:spPr>
          <a:xfrm>
            <a:off x="8973763" y="1787272"/>
            <a:ext cx="0" cy="17006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44420A6F-8620-4764-ACCB-DA20D522E924}"/>
              </a:ext>
            </a:extLst>
          </p:cNvPr>
          <p:cNvSpPr/>
          <p:nvPr/>
        </p:nvSpPr>
        <p:spPr>
          <a:xfrm>
            <a:off x="8367595" y="3882203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Product Backlog</a:t>
            </a:r>
          </a:p>
        </p:txBody>
      </p:sp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9180E9C1-89D2-4644-AAF6-45146457760B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9873878" y="3429000"/>
            <a:ext cx="928689" cy="453203"/>
          </a:xfrm>
          <a:prstGeom prst="bentConnector2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DCB2FFD7-5F64-46A9-B9C2-0F743E42A566}"/>
              </a:ext>
            </a:extLst>
          </p:cNvPr>
          <p:cNvSpPr/>
          <p:nvPr/>
        </p:nvSpPr>
        <p:spPr>
          <a:xfrm>
            <a:off x="6775708" y="3882203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Sprint Backlog</a:t>
            </a:r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1F8F5AA3-E375-4E55-B522-27D615997FB2}"/>
              </a:ext>
            </a:extLst>
          </p:cNvPr>
          <p:cNvSpPr/>
          <p:nvPr/>
        </p:nvSpPr>
        <p:spPr>
          <a:xfrm>
            <a:off x="8096465" y="5711003"/>
            <a:ext cx="1800225" cy="4572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Sprint Retrospective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39153D7-FEF9-4985-B802-C6421896DFCC}"/>
              </a:ext>
            </a:extLst>
          </p:cNvPr>
          <p:cNvSpPr/>
          <p:nvPr/>
        </p:nvSpPr>
        <p:spPr>
          <a:xfrm>
            <a:off x="8382000" y="5101403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Product Backlog</a:t>
            </a:r>
          </a:p>
        </p:txBody>
      </p:sp>
      <p:sp>
        <p:nvSpPr>
          <p:cNvPr id="75" name="Flowchart: Decision 74">
            <a:extLst>
              <a:ext uri="{FF2B5EF4-FFF2-40B4-BE49-F238E27FC236}">
                <a16:creationId xmlns:a16="http://schemas.microsoft.com/office/drawing/2014/main" id="{523B001E-6D9F-4BE7-A380-DA79DEF5073B}"/>
              </a:ext>
            </a:extLst>
          </p:cNvPr>
          <p:cNvSpPr/>
          <p:nvPr/>
        </p:nvSpPr>
        <p:spPr>
          <a:xfrm>
            <a:off x="8821363" y="6400800"/>
            <a:ext cx="304800" cy="30480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C8E155B0-F4F5-4C3D-B9AD-1315997ECD37}"/>
              </a:ext>
            </a:extLst>
          </p:cNvPr>
          <p:cNvCxnSpPr>
            <a:cxnSpLocks/>
            <a:endCxn id="56" idx="0"/>
          </p:cNvCxnSpPr>
          <p:nvPr/>
        </p:nvCxnSpPr>
        <p:spPr>
          <a:xfrm>
            <a:off x="8973763" y="3657600"/>
            <a:ext cx="3432" cy="22460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AAC88828-94D3-43E7-9C01-212DE9DEF1ED}"/>
              </a:ext>
            </a:extLst>
          </p:cNvPr>
          <p:cNvCxnSpPr>
            <a:cxnSpLocks/>
            <a:stCxn id="56" idx="2"/>
          </p:cNvCxnSpPr>
          <p:nvPr/>
        </p:nvCxnSpPr>
        <p:spPr>
          <a:xfrm flipH="1">
            <a:off x="8973763" y="4339403"/>
            <a:ext cx="3432" cy="16431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FF8339D-44C6-4E67-A3C4-CF2BB797A3CE}"/>
              </a:ext>
            </a:extLst>
          </p:cNvPr>
          <p:cNvCxnSpPr>
            <a:cxnSpLocks/>
            <a:stCxn id="68" idx="2"/>
          </p:cNvCxnSpPr>
          <p:nvPr/>
        </p:nvCxnSpPr>
        <p:spPr>
          <a:xfrm>
            <a:off x="8991600" y="5558603"/>
            <a:ext cx="1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D2B836D-C33D-4564-8DF8-11F22AE7E459}"/>
              </a:ext>
            </a:extLst>
          </p:cNvPr>
          <p:cNvCxnSpPr>
            <a:cxnSpLocks/>
            <a:endCxn id="75" idx="0"/>
          </p:cNvCxnSpPr>
          <p:nvPr/>
        </p:nvCxnSpPr>
        <p:spPr>
          <a:xfrm>
            <a:off x="8973763" y="6168203"/>
            <a:ext cx="0" cy="232597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719E334-F543-4B70-B7C9-D4CA8F363043}"/>
              </a:ext>
            </a:extLst>
          </p:cNvPr>
          <p:cNvSpPr/>
          <p:nvPr/>
        </p:nvSpPr>
        <p:spPr>
          <a:xfrm>
            <a:off x="8073653" y="1957335"/>
            <a:ext cx="1800225" cy="457200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Sprint Planning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6A1ABB04-EBE0-42F9-BF93-7C4FD57CE1D2}"/>
              </a:ext>
            </a:extLst>
          </p:cNvPr>
          <p:cNvCxnSpPr>
            <a:stCxn id="75" idx="3"/>
          </p:cNvCxnSpPr>
          <p:nvPr/>
        </p:nvCxnSpPr>
        <p:spPr>
          <a:xfrm>
            <a:off x="9126163" y="6553200"/>
            <a:ext cx="1676404" cy="0"/>
          </a:xfrm>
          <a:prstGeom prst="straightConnector1">
            <a:avLst/>
          </a:prstGeom>
          <a:ln w="254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or: Elbow 97">
            <a:extLst>
              <a:ext uri="{FF2B5EF4-FFF2-40B4-BE49-F238E27FC236}">
                <a16:creationId xmlns:a16="http://schemas.microsoft.com/office/drawing/2014/main" id="{5DAE065A-C3CE-4F23-B24C-32F9F5C570EA}"/>
              </a:ext>
            </a:extLst>
          </p:cNvPr>
          <p:cNvCxnSpPr>
            <a:cxnSpLocks/>
            <a:endCxn id="66" idx="0"/>
          </p:cNvCxnSpPr>
          <p:nvPr/>
        </p:nvCxnSpPr>
        <p:spPr>
          <a:xfrm rot="10800000" flipV="1">
            <a:off x="7385309" y="3432997"/>
            <a:ext cx="688345" cy="449206"/>
          </a:xfrm>
          <a:prstGeom prst="bentConnector2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or: Elbow 101">
            <a:extLst>
              <a:ext uri="{FF2B5EF4-FFF2-40B4-BE49-F238E27FC236}">
                <a16:creationId xmlns:a16="http://schemas.microsoft.com/office/drawing/2014/main" id="{A464891D-3CD6-4CA4-8655-5B654E6FE98F}"/>
              </a:ext>
            </a:extLst>
          </p:cNvPr>
          <p:cNvCxnSpPr>
            <a:cxnSpLocks/>
            <a:stCxn id="14" idx="2"/>
          </p:cNvCxnSpPr>
          <p:nvPr/>
        </p:nvCxnSpPr>
        <p:spPr>
          <a:xfrm rot="5400000">
            <a:off x="10157865" y="4075701"/>
            <a:ext cx="381000" cy="908404"/>
          </a:xfrm>
          <a:prstGeom prst="bentConnector2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or: Elbow 104">
            <a:extLst>
              <a:ext uri="{FF2B5EF4-FFF2-40B4-BE49-F238E27FC236}">
                <a16:creationId xmlns:a16="http://schemas.microsoft.com/office/drawing/2014/main" id="{9AD1F10C-6AD7-4FC5-BC33-5906E2778A44}"/>
              </a:ext>
            </a:extLst>
          </p:cNvPr>
          <p:cNvCxnSpPr>
            <a:cxnSpLocks/>
            <a:stCxn id="66" idx="2"/>
          </p:cNvCxnSpPr>
          <p:nvPr/>
        </p:nvCxnSpPr>
        <p:spPr>
          <a:xfrm rot="16200000" flipH="1">
            <a:off x="6940786" y="4783924"/>
            <a:ext cx="1600200" cy="711157"/>
          </a:xfrm>
          <a:prstGeom prst="bentConnector2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53B74237-B025-402A-9627-03399C325D83}"/>
              </a:ext>
            </a:extLst>
          </p:cNvPr>
          <p:cNvSpPr txBox="1"/>
          <p:nvPr/>
        </p:nvSpPr>
        <p:spPr>
          <a:xfrm>
            <a:off x="9144000" y="6214646"/>
            <a:ext cx="1541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Project Done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C67B743-6F32-4BF2-A2E2-FD705FAC4984}"/>
              </a:ext>
            </a:extLst>
          </p:cNvPr>
          <p:cNvSpPr txBox="1"/>
          <p:nvPr/>
        </p:nvSpPr>
        <p:spPr>
          <a:xfrm>
            <a:off x="6840912" y="6214646"/>
            <a:ext cx="17875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Project Not Done</a:t>
            </a:r>
          </a:p>
        </p:txBody>
      </p:sp>
    </p:spTree>
    <p:extLst>
      <p:ext uri="{BB962C8B-B14F-4D97-AF65-F5344CB8AC3E}">
        <p14:creationId xmlns:p14="http://schemas.microsoft.com/office/powerpoint/2010/main" val="426230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2E898-84D2-417B-95DD-B60FCB57A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3DC72-D704-42AD-AE72-EB55123D0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Recall that agile methods are built around a product backlog, containing high-level descriptions of the desired features of the product</a:t>
            </a:r>
          </a:p>
          <a:p>
            <a:pPr lvl="1"/>
            <a:r>
              <a:rPr lang="en-US" dirty="0"/>
              <a:t>Items can be added to or removed from the product backlog at any time</a:t>
            </a:r>
          </a:p>
          <a:p>
            <a:r>
              <a:rPr lang="en-US" dirty="0"/>
              <a:t>Some of the product backlog is chosen for a sprint</a:t>
            </a:r>
          </a:p>
          <a:p>
            <a:pPr lvl="1"/>
            <a:r>
              <a:rPr lang="en-US" dirty="0"/>
              <a:t>Making the </a:t>
            </a:r>
            <a:r>
              <a:rPr lang="en-US" b="1" dirty="0"/>
              <a:t>sprint backlog</a:t>
            </a:r>
          </a:p>
          <a:p>
            <a:r>
              <a:rPr lang="en-US" dirty="0"/>
              <a:t>The sprint backlog is implemented, making a new shippable product</a:t>
            </a:r>
          </a:p>
          <a:p>
            <a:r>
              <a:rPr lang="en-US" dirty="0"/>
              <a:t>A </a:t>
            </a:r>
            <a:r>
              <a:rPr lang="en-US" b="1" dirty="0"/>
              <a:t>sprint review</a:t>
            </a:r>
            <a:r>
              <a:rPr lang="en-US" dirty="0"/>
              <a:t> allows customers to give feedback on the product</a:t>
            </a:r>
          </a:p>
          <a:p>
            <a:r>
              <a:rPr lang="en-US" dirty="0"/>
              <a:t>The </a:t>
            </a:r>
            <a:r>
              <a:rPr lang="en-US" b="1" dirty="0"/>
              <a:t>sprint retrospective</a:t>
            </a:r>
            <a:r>
              <a:rPr lang="en-US" dirty="0"/>
              <a:t> is used to figure out how to do the next sprint better</a:t>
            </a:r>
          </a:p>
        </p:txBody>
      </p:sp>
    </p:spTree>
    <p:extLst>
      <p:ext uri="{BB962C8B-B14F-4D97-AF65-F5344CB8AC3E}">
        <p14:creationId xmlns:p14="http://schemas.microsoft.com/office/powerpoint/2010/main" val="3956822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63793-B2D3-46F2-BEBE-C7A25ADFF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Scrum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2860D-1D58-4EEC-B09F-83139EAB3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Product owner (PO)</a:t>
            </a:r>
          </a:p>
          <a:p>
            <a:pPr lvl="1"/>
            <a:r>
              <a:rPr lang="en-US" dirty="0"/>
              <a:t>Responsible for what's in the product</a:t>
            </a:r>
          </a:p>
          <a:p>
            <a:pPr lvl="1"/>
            <a:r>
              <a:rPr lang="en-US" dirty="0"/>
              <a:t>Customer representative to the other developers</a:t>
            </a:r>
          </a:p>
          <a:p>
            <a:pPr lvl="1"/>
            <a:r>
              <a:rPr lang="en-US" dirty="0"/>
              <a:t>Updates the product backlog</a:t>
            </a:r>
          </a:p>
          <a:p>
            <a:r>
              <a:rPr lang="en-US" b="1" dirty="0"/>
              <a:t>Scrum master (SM)</a:t>
            </a:r>
          </a:p>
          <a:p>
            <a:pPr lvl="1"/>
            <a:r>
              <a:rPr lang="en-US" dirty="0"/>
              <a:t>Guides the team through the Scrum process</a:t>
            </a:r>
          </a:p>
          <a:p>
            <a:pPr lvl="1"/>
            <a:r>
              <a:rPr lang="en-US" dirty="0"/>
              <a:t>Facilitator and coach</a:t>
            </a:r>
          </a:p>
          <a:p>
            <a:pPr lvl="1"/>
            <a:r>
              <a:rPr lang="en-US" dirty="0"/>
              <a:t>Protects the team from outside interference</a:t>
            </a:r>
          </a:p>
          <a:p>
            <a:r>
              <a:rPr lang="en-US" b="1" dirty="0"/>
              <a:t>Team members</a:t>
            </a:r>
          </a:p>
          <a:p>
            <a:pPr lvl="1"/>
            <a:r>
              <a:rPr lang="en-US" dirty="0"/>
              <a:t>People who decide how to build the project and build it</a:t>
            </a:r>
          </a:p>
          <a:p>
            <a:pPr lvl="1"/>
            <a:r>
              <a:rPr lang="en-US" dirty="0"/>
              <a:t>Typically, everyone works on everything</a:t>
            </a:r>
          </a:p>
        </p:txBody>
      </p:sp>
    </p:spTree>
    <p:extLst>
      <p:ext uri="{BB962C8B-B14F-4D97-AF65-F5344CB8AC3E}">
        <p14:creationId xmlns:p14="http://schemas.microsoft.com/office/powerpoint/2010/main" val="102408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0303A-4A2C-4195-8A4C-108B80412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Scrum artifacts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8A055-9375-4184-B365-94645F13F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Product backlog</a:t>
            </a:r>
          </a:p>
          <a:p>
            <a:pPr lvl="1"/>
            <a:r>
              <a:rPr lang="en-US" dirty="0"/>
              <a:t>A prioritized list of product features that haven't been implemented yet</a:t>
            </a:r>
          </a:p>
          <a:p>
            <a:pPr lvl="1"/>
            <a:r>
              <a:rPr lang="en-US" b="1" dirty="0"/>
              <a:t>Product backlog items (PBIs)</a:t>
            </a:r>
            <a:r>
              <a:rPr lang="en-US" dirty="0"/>
              <a:t> are the elements of this list</a:t>
            </a:r>
          </a:p>
          <a:p>
            <a:pPr lvl="1"/>
            <a:r>
              <a:rPr lang="en-US" dirty="0"/>
              <a:t>Priorities are based on business value</a:t>
            </a:r>
          </a:p>
          <a:p>
            <a:r>
              <a:rPr lang="en-US" b="1" dirty="0"/>
              <a:t>Sprint backlog</a:t>
            </a:r>
          </a:p>
          <a:p>
            <a:pPr lvl="1"/>
            <a:r>
              <a:rPr lang="en-US" dirty="0"/>
              <a:t>Subset of PBIs</a:t>
            </a:r>
          </a:p>
          <a:p>
            <a:pPr lvl="1"/>
            <a:r>
              <a:rPr lang="en-US" dirty="0"/>
              <a:t>Tasks needed to complete them</a:t>
            </a:r>
          </a:p>
          <a:p>
            <a:pPr lvl="1"/>
            <a:r>
              <a:rPr lang="en-US" dirty="0"/>
              <a:t>Estimates of effort needed for each one</a:t>
            </a:r>
          </a:p>
          <a:p>
            <a:r>
              <a:rPr lang="en-US" b="1" dirty="0"/>
              <a:t>Potentially shippable increment (PSI)</a:t>
            </a:r>
          </a:p>
          <a:p>
            <a:pPr lvl="1"/>
            <a:r>
              <a:rPr lang="en-US" dirty="0"/>
              <a:t>Product that could be shipped to the customer (though maybe without all the desired features)</a:t>
            </a:r>
          </a:p>
          <a:p>
            <a:pPr lvl="1"/>
            <a:r>
              <a:rPr lang="en-US" dirty="0"/>
              <a:t>A PBI on the sprint backlog that wasn't finished goes back into the product backlog</a:t>
            </a:r>
          </a:p>
        </p:txBody>
      </p:sp>
    </p:spTree>
    <p:extLst>
      <p:ext uri="{BB962C8B-B14F-4D97-AF65-F5344CB8AC3E}">
        <p14:creationId xmlns:p14="http://schemas.microsoft.com/office/powerpoint/2010/main" val="2823003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53E1D-6E7C-4E6F-ACE3-FA99D379B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Scrum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6F29C-B930-4DFA-B1F3-66B8A3660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Product backlog creation</a:t>
            </a:r>
          </a:p>
          <a:p>
            <a:pPr lvl="1"/>
            <a:r>
              <a:rPr lang="en-US" dirty="0"/>
              <a:t>The PO creates the product backlog for the first time, using customer input</a:t>
            </a:r>
          </a:p>
          <a:p>
            <a:r>
              <a:rPr lang="en-US" b="1" dirty="0"/>
              <a:t>Product backlog refinement</a:t>
            </a:r>
          </a:p>
          <a:p>
            <a:pPr lvl="1"/>
            <a:r>
              <a:rPr lang="en-US" dirty="0"/>
              <a:t>The PO constantly adds and deletes PBIs from the product backlog based on feedback from stakeholders</a:t>
            </a:r>
          </a:p>
          <a:p>
            <a:r>
              <a:rPr lang="en-US" b="1" dirty="0"/>
              <a:t>Sprint planning</a:t>
            </a:r>
          </a:p>
          <a:p>
            <a:pPr lvl="1"/>
            <a:r>
              <a:rPr lang="en-US" dirty="0"/>
              <a:t>The PO, SM, and other team members select PBIs, maybe with a particular sprint goal</a:t>
            </a:r>
          </a:p>
          <a:p>
            <a:pPr lvl="1"/>
            <a:r>
              <a:rPr lang="en-US" dirty="0"/>
              <a:t>PBIs are chosen by priority, taking into account how much can be done by estimating the work for the tasks for a PBI</a:t>
            </a:r>
          </a:p>
          <a:p>
            <a:r>
              <a:rPr lang="en-US" b="1" dirty="0"/>
              <a:t>Sprint execution</a:t>
            </a:r>
          </a:p>
          <a:p>
            <a:pPr lvl="1"/>
            <a:r>
              <a:rPr lang="en-US" dirty="0"/>
              <a:t>Everyone performs the tasks to implement the sprint backlog PBIs</a:t>
            </a:r>
          </a:p>
          <a:p>
            <a:r>
              <a:rPr lang="en-US" b="1" dirty="0"/>
              <a:t>Sprint review</a:t>
            </a:r>
          </a:p>
          <a:p>
            <a:pPr lvl="1"/>
            <a:r>
              <a:rPr lang="en-US" dirty="0"/>
              <a:t>A product demo where stakeholders discuss what was added and how they feel about it</a:t>
            </a:r>
          </a:p>
          <a:p>
            <a:pPr lvl="1"/>
            <a:r>
              <a:rPr lang="en-US" dirty="0"/>
              <a:t>Goal: improving the product</a:t>
            </a:r>
          </a:p>
          <a:p>
            <a:r>
              <a:rPr lang="en-US" b="1" dirty="0"/>
              <a:t>Sprint retrospective</a:t>
            </a:r>
          </a:p>
          <a:p>
            <a:pPr lvl="1"/>
            <a:r>
              <a:rPr lang="en-US" dirty="0"/>
              <a:t>The team discusses what went well, what didn't, and how the next sprint can be better</a:t>
            </a:r>
          </a:p>
          <a:p>
            <a:pPr lvl="1"/>
            <a:r>
              <a:rPr lang="en-US" dirty="0"/>
              <a:t>Goal: improving the process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33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31E96-FF55-412A-85B8-A6803C225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the product backlog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2419A-D27D-4087-91E0-228B47DF8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product backlog is a prioritized list of PBIs</a:t>
            </a:r>
          </a:p>
          <a:p>
            <a:r>
              <a:rPr lang="en-US" dirty="0"/>
              <a:t>Each PBI consists of</a:t>
            </a:r>
          </a:p>
          <a:p>
            <a:pPr lvl="1"/>
            <a:r>
              <a:rPr lang="en-US" dirty="0"/>
              <a:t>Specification</a:t>
            </a:r>
          </a:p>
          <a:p>
            <a:pPr lvl="1"/>
            <a:r>
              <a:rPr lang="en-US" dirty="0"/>
              <a:t>Priority</a:t>
            </a:r>
          </a:p>
          <a:p>
            <a:pPr lvl="1"/>
            <a:r>
              <a:rPr lang="en-US" dirty="0"/>
              <a:t>Estimate of effort</a:t>
            </a:r>
          </a:p>
          <a:p>
            <a:pPr lvl="1"/>
            <a:r>
              <a:rPr lang="en-US" dirty="0"/>
              <a:t>Acceptance criteria</a:t>
            </a:r>
          </a:p>
        </p:txBody>
      </p:sp>
    </p:spTree>
    <p:extLst>
      <p:ext uri="{BB962C8B-B14F-4D97-AF65-F5344CB8AC3E}">
        <p14:creationId xmlns:p14="http://schemas.microsoft.com/office/powerpoint/2010/main" val="284392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9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385DF-8FD4-4DC6-8B23-501D8D47C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PBI specifications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CE5E3-4228-42FB-973F-75DE885F7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PBI specifications can be less formal and more general than requirements in waterfall</a:t>
            </a:r>
          </a:p>
          <a:p>
            <a:r>
              <a:rPr lang="en-US" dirty="0"/>
              <a:t>They could be traditional requirements statements, UI diagrams, use cases, user stories, bugs, design tasks, research tasks, etc.</a:t>
            </a:r>
          </a:p>
          <a:p>
            <a:r>
              <a:rPr lang="en-US" dirty="0"/>
              <a:t>They start at broad levels of abstraction and are refined over time</a:t>
            </a:r>
          </a:p>
          <a:p>
            <a:r>
              <a:rPr lang="en-US" dirty="0"/>
              <a:t>PBIs are refined into detailed, </a:t>
            </a:r>
            <a:r>
              <a:rPr lang="en-US" dirty="0" err="1"/>
              <a:t>sprintable</a:t>
            </a:r>
            <a:r>
              <a:rPr lang="en-US" dirty="0"/>
              <a:t> PBIs as needed, based on priorities</a:t>
            </a:r>
          </a:p>
          <a:p>
            <a:r>
              <a:rPr lang="en-US" dirty="0"/>
              <a:t>Product backlogs should contain enough refined PBIs for two or three sprints</a:t>
            </a:r>
          </a:p>
        </p:txBody>
      </p:sp>
    </p:spTree>
    <p:extLst>
      <p:ext uri="{BB962C8B-B14F-4D97-AF65-F5344CB8AC3E}">
        <p14:creationId xmlns:p14="http://schemas.microsoft.com/office/powerpoint/2010/main" val="316401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A13F1-E8E4-4AB1-883D-0DFAB5E3C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C3C37-0E46-4076-9915-AE80F9B88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We mentioned </a:t>
            </a:r>
            <a:r>
              <a:rPr lang="en-US" b="1" dirty="0"/>
              <a:t>user stories</a:t>
            </a:r>
            <a:r>
              <a:rPr lang="en-US" dirty="0"/>
              <a:t> in the discussion about requirements</a:t>
            </a:r>
          </a:p>
          <a:p>
            <a:r>
              <a:rPr lang="en-US" dirty="0"/>
              <a:t>User stories are the most popular way of specifying features in Scrum</a:t>
            </a:r>
          </a:p>
          <a:p>
            <a:r>
              <a:rPr lang="en-US" dirty="0"/>
              <a:t>User story format:</a:t>
            </a:r>
          </a:p>
          <a:p>
            <a:pPr lvl="1"/>
            <a:r>
              <a:rPr lang="en-US" dirty="0"/>
              <a:t>As a &lt;</a:t>
            </a:r>
            <a:r>
              <a:rPr lang="en-US" i="1" dirty="0"/>
              <a:t>user role</a:t>
            </a:r>
            <a:r>
              <a:rPr lang="en-US" dirty="0"/>
              <a:t>&gt; I want to &lt;</a:t>
            </a:r>
            <a:r>
              <a:rPr lang="en-US" i="1" dirty="0"/>
              <a:t>goal</a:t>
            </a:r>
            <a:r>
              <a:rPr lang="en-US" dirty="0"/>
              <a:t>&gt; so that &lt;</a:t>
            </a:r>
            <a:r>
              <a:rPr lang="en-US" i="1" dirty="0"/>
              <a:t>benefit</a:t>
            </a:r>
            <a:r>
              <a:rPr lang="en-US" dirty="0"/>
              <a:t>&gt;.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As a course scheduler I want to determine whether students can take other sections of a course so that I can see if I can cancel a section with students already enrolled in it.</a:t>
            </a:r>
          </a:p>
          <a:p>
            <a:pPr lvl="1"/>
            <a:r>
              <a:rPr lang="en-US" dirty="0"/>
              <a:t>As a shopper I want to see whether an item is still on sale so that I can buy it more cheaply.</a:t>
            </a:r>
          </a:p>
          <a:p>
            <a:pPr lvl="1"/>
            <a:r>
              <a:rPr lang="en-US" dirty="0"/>
              <a:t>As an internet user I want to secure my devices so that I can protect my private information.</a:t>
            </a:r>
          </a:p>
          <a:p>
            <a:pPr lvl="1"/>
            <a:r>
              <a:rPr lang="en-US" dirty="0"/>
              <a:t>As an electric utility customer I want to see my usage over several years so that I can analyze it to budget my electricity costs more exactly.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712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Finish Scrum</a:t>
            </a:r>
          </a:p>
          <a:p>
            <a:r>
              <a:rPr lang="en-US" dirty="0"/>
              <a:t>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/>
          </a:bodyPr>
          <a:lstStyle/>
          <a:p>
            <a:r>
              <a:rPr lang="en-US" dirty="0"/>
              <a:t>Read Chapter 3: Scrum for Wednesday</a:t>
            </a:r>
          </a:p>
          <a:p>
            <a:r>
              <a:rPr lang="en-US" dirty="0"/>
              <a:t>Use my feedback to improve your projects</a:t>
            </a:r>
          </a:p>
          <a:p>
            <a:pPr lvl="1"/>
            <a:r>
              <a:rPr lang="en-US" b="1" dirty="0"/>
              <a:t>Project 1 final due Friday before midnight!</a:t>
            </a:r>
          </a:p>
          <a:p>
            <a:r>
              <a:rPr lang="en-US" b="1" dirty="0"/>
              <a:t>Exam 1 </a:t>
            </a:r>
            <a:r>
              <a:rPr lang="en-US" b="1"/>
              <a:t>next Monday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DA0DB-85F1-402A-81DF-E610BC795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Iterative and Incremental Processes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CB76A-20BB-446D-95FD-66B5ECC189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61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E83001C-35F4-403A-8D4F-CE0087D55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Iterative and Incremental Processes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D42EB17-6492-4554-84D4-BCA7121EA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 </a:t>
            </a:r>
            <a:r>
              <a:rPr lang="en-US" b="1" dirty="0"/>
              <a:t>iterative process</a:t>
            </a:r>
            <a:r>
              <a:rPr lang="en-US" dirty="0"/>
              <a:t> contains repeated tasks</a:t>
            </a:r>
          </a:p>
          <a:p>
            <a:pPr lvl="1"/>
            <a:r>
              <a:rPr lang="en-US" dirty="0"/>
              <a:t>Example: While debugging code, you might run tests, do fixes, run tests, do fixes, and so on</a:t>
            </a:r>
          </a:p>
          <a:p>
            <a:r>
              <a:rPr lang="en-US" dirty="0"/>
              <a:t>An </a:t>
            </a:r>
            <a:r>
              <a:rPr lang="en-US" b="1" dirty="0"/>
              <a:t>incremental process</a:t>
            </a:r>
            <a:r>
              <a:rPr lang="en-US" dirty="0"/>
              <a:t> produces output in parts</a:t>
            </a:r>
          </a:p>
          <a:p>
            <a:r>
              <a:rPr lang="en-US" dirty="0"/>
              <a:t>Processes can be either iterative or incremental, both iterative and incremental, or neither</a:t>
            </a:r>
          </a:p>
          <a:p>
            <a:r>
              <a:rPr lang="en-US" dirty="0"/>
              <a:t>The purest version of waterfall is </a:t>
            </a:r>
            <a:r>
              <a:rPr lang="en-US" i="1" dirty="0"/>
              <a:t>neither</a:t>
            </a:r>
          </a:p>
          <a:p>
            <a:pPr lvl="1"/>
            <a:r>
              <a:rPr lang="en-US" dirty="0"/>
              <a:t>It's not iterative because each phase is separate and not repeated</a:t>
            </a:r>
          </a:p>
          <a:p>
            <a:pPr lvl="1"/>
            <a:r>
              <a:rPr lang="en-US" dirty="0"/>
              <a:t>It's not incremental because a working product is only available at the end</a:t>
            </a:r>
          </a:p>
        </p:txBody>
      </p:sp>
    </p:spTree>
    <p:extLst>
      <p:ext uri="{BB962C8B-B14F-4D97-AF65-F5344CB8AC3E}">
        <p14:creationId xmlns:p14="http://schemas.microsoft.com/office/powerpoint/2010/main" val="403477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D2F518E8-466C-4010-9102-AEECE36216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1486446"/>
            <a:ext cx="7268901" cy="52161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64C3993-BCDA-4486-A1B4-52A0CAD83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spiral model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16982E13-3F6F-4182-9FAC-AFE9FCC82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57150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spiral model is built around risk management</a:t>
            </a:r>
          </a:p>
          <a:p>
            <a:r>
              <a:rPr lang="en-US" dirty="0"/>
              <a:t>Multiple cycles are used</a:t>
            </a:r>
          </a:p>
          <a:p>
            <a:r>
              <a:rPr lang="en-US" dirty="0"/>
              <a:t>Each cycle starts by looking at goals</a:t>
            </a:r>
          </a:p>
          <a:p>
            <a:r>
              <a:rPr lang="en-US" dirty="0"/>
              <a:t>Then evaluate different approaches to the goals in terms of risk</a:t>
            </a:r>
          </a:p>
          <a:p>
            <a:r>
              <a:rPr lang="en-US" dirty="0"/>
              <a:t>The model on the right shows how the spiral model can be applied to waterfall</a:t>
            </a:r>
          </a:p>
        </p:txBody>
      </p:sp>
    </p:spTree>
    <p:extLst>
      <p:ext uri="{BB962C8B-B14F-4D97-AF65-F5344CB8AC3E}">
        <p14:creationId xmlns:p14="http://schemas.microsoft.com/office/powerpoint/2010/main" val="256512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D5196-4B57-4869-BA94-80D5F0ECD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lang="en-US" dirty="0"/>
              <a:t>Spiral model viewed as an iterative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BC75E-1592-4505-8A84-F6AB002F6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3809990" cy="4625609"/>
          </a:xfrm>
        </p:spPr>
        <p:txBody>
          <a:bodyPr/>
          <a:lstStyle/>
          <a:p>
            <a:r>
              <a:rPr lang="en-US" dirty="0"/>
              <a:t>Other than its focus on risk, people also talk about the spiral model because it's an early example of an iterative process</a:t>
            </a:r>
          </a:p>
          <a:p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12995249-25F5-4C92-B6A0-5F9C7636565B}"/>
              </a:ext>
            </a:extLst>
          </p:cNvPr>
          <p:cNvSpPr/>
          <p:nvPr/>
        </p:nvSpPr>
        <p:spPr>
          <a:xfrm>
            <a:off x="6172200" y="2401970"/>
            <a:ext cx="1800225" cy="638171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Identify Objectives and Constraints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6F20B8-7AE8-4982-ACDC-5F8EF395C5DE}"/>
              </a:ext>
            </a:extLst>
          </p:cNvPr>
          <p:cNvSpPr/>
          <p:nvPr/>
        </p:nvSpPr>
        <p:spPr>
          <a:xfrm>
            <a:off x="4419600" y="1676400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Product</a:t>
            </a:r>
          </a:p>
          <a:p>
            <a:pPr algn="ctr"/>
            <a:r>
              <a:rPr lang="en-US" sz="1400" dirty="0"/>
              <a:t>Vision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2ED00FA-F2DE-40A8-A73F-48CA3D22CCA0}"/>
              </a:ext>
            </a:extLst>
          </p:cNvPr>
          <p:cNvCxnSpPr>
            <a:cxnSpLocks/>
            <a:stCxn id="5" idx="3"/>
            <a:endCxn id="7" idx="1"/>
          </p:cNvCxnSpPr>
          <p:nvPr/>
        </p:nvCxnSpPr>
        <p:spPr>
          <a:xfrm>
            <a:off x="5638800" y="1905000"/>
            <a:ext cx="1277567" cy="1361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Decision 6">
            <a:extLst>
              <a:ext uri="{FF2B5EF4-FFF2-40B4-BE49-F238E27FC236}">
                <a16:creationId xmlns:a16="http://schemas.microsoft.com/office/drawing/2014/main" id="{4B61F523-A4B8-4688-B752-C9D3EB8FB823}"/>
              </a:ext>
            </a:extLst>
          </p:cNvPr>
          <p:cNvSpPr/>
          <p:nvPr/>
        </p:nvSpPr>
        <p:spPr>
          <a:xfrm>
            <a:off x="6916367" y="1766218"/>
            <a:ext cx="304800" cy="30480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D8386F0-D370-4F0A-8E13-406981190C51}"/>
              </a:ext>
            </a:extLst>
          </p:cNvPr>
          <p:cNvSpPr/>
          <p:nvPr/>
        </p:nvSpPr>
        <p:spPr>
          <a:xfrm>
            <a:off x="8520112" y="5045583"/>
            <a:ext cx="1800225" cy="638171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Realize Solution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0CD761-B0DA-4B33-8465-42B95877F6E2}"/>
              </a:ext>
            </a:extLst>
          </p:cNvPr>
          <p:cNvSpPr/>
          <p:nvPr/>
        </p:nvSpPr>
        <p:spPr>
          <a:xfrm>
            <a:off x="6459167" y="3375679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Problem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D687023-0477-42C5-BBE2-2FE879CE64D4}"/>
              </a:ext>
            </a:extLst>
          </p:cNvPr>
          <p:cNvSpPr/>
          <p:nvPr/>
        </p:nvSpPr>
        <p:spPr>
          <a:xfrm>
            <a:off x="6172200" y="4131183"/>
            <a:ext cx="1800225" cy="638171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Identify Alternatives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3365CA4-D5E1-4FBC-AACF-4E66E2CB267E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7068767" y="2071018"/>
            <a:ext cx="0" cy="32113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2DB80C6-93D3-4BA4-965C-9B6DFF461A62}"/>
              </a:ext>
            </a:extLst>
          </p:cNvPr>
          <p:cNvCxnSpPr>
            <a:cxnSpLocks/>
            <a:endCxn id="26" idx="0"/>
          </p:cNvCxnSpPr>
          <p:nvPr/>
        </p:nvCxnSpPr>
        <p:spPr>
          <a:xfrm flipH="1">
            <a:off x="7068767" y="4769354"/>
            <a:ext cx="2" cy="33939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7B92C8F-DCAD-4C3E-B207-236314C5B3A5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7068767" y="3832879"/>
            <a:ext cx="0" cy="29830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18434C1-A59B-4CBE-8BD7-FD18A2DE3D65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7068767" y="3040141"/>
            <a:ext cx="2" cy="33553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owchart: Decision 14">
            <a:extLst>
              <a:ext uri="{FF2B5EF4-FFF2-40B4-BE49-F238E27FC236}">
                <a16:creationId xmlns:a16="http://schemas.microsoft.com/office/drawing/2014/main" id="{D64E8E9E-1552-4792-B377-F1616484DBF6}"/>
              </a:ext>
            </a:extLst>
          </p:cNvPr>
          <p:cNvSpPr/>
          <p:nvPr/>
        </p:nvSpPr>
        <p:spPr>
          <a:xfrm>
            <a:off x="9260734" y="1759409"/>
            <a:ext cx="304800" cy="30480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3ED875A-DA37-4759-9E8D-77DA83C5B4EF}"/>
              </a:ext>
            </a:extLst>
          </p:cNvPr>
          <p:cNvCxnSpPr>
            <a:cxnSpLocks/>
            <a:stCxn id="15" idx="3"/>
            <a:endCxn id="64" idx="1"/>
          </p:cNvCxnSpPr>
          <p:nvPr/>
        </p:nvCxnSpPr>
        <p:spPr>
          <a:xfrm flipV="1">
            <a:off x="9565534" y="1905000"/>
            <a:ext cx="1102466" cy="6809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9876898-2AAD-48E1-B594-35322DB8B951}"/>
              </a:ext>
            </a:extLst>
          </p:cNvPr>
          <p:cNvCxnSpPr>
            <a:cxnSpLocks/>
            <a:stCxn id="26" idx="2"/>
          </p:cNvCxnSpPr>
          <p:nvPr/>
        </p:nvCxnSpPr>
        <p:spPr>
          <a:xfrm>
            <a:off x="7068767" y="5565950"/>
            <a:ext cx="0" cy="36701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64638E9-BF5F-45F1-84AB-BFDA144C74D3}"/>
              </a:ext>
            </a:extLst>
          </p:cNvPr>
          <p:cNvSpPr txBox="1"/>
          <p:nvPr/>
        </p:nvSpPr>
        <p:spPr>
          <a:xfrm>
            <a:off x="9144000" y="1566446"/>
            <a:ext cx="1800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Complete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CA1904E-1635-44E0-96E1-970B71202DFC}"/>
              </a:ext>
            </a:extLst>
          </p:cNvPr>
          <p:cNvSpPr txBox="1"/>
          <p:nvPr/>
        </p:nvSpPr>
        <p:spPr>
          <a:xfrm>
            <a:off x="7315200" y="1567993"/>
            <a:ext cx="1800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Incomplete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724EFDA-075E-463E-A93E-6D5ACB4D4466}"/>
              </a:ext>
            </a:extLst>
          </p:cNvPr>
          <p:cNvSpPr/>
          <p:nvPr/>
        </p:nvSpPr>
        <p:spPr>
          <a:xfrm>
            <a:off x="6459167" y="5108750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Potential Solutions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AA7BEE5-2049-492D-9D5D-8F0337B8CD6D}"/>
              </a:ext>
            </a:extLst>
          </p:cNvPr>
          <p:cNvSpPr/>
          <p:nvPr/>
        </p:nvSpPr>
        <p:spPr>
          <a:xfrm>
            <a:off x="6172200" y="5915029"/>
            <a:ext cx="1800225" cy="638171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Resolve Risks and Evaluate Solutions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BD50808-AD78-4A82-A1BD-EB076EDC019B}"/>
              </a:ext>
            </a:extLst>
          </p:cNvPr>
          <p:cNvSpPr/>
          <p:nvPr/>
        </p:nvSpPr>
        <p:spPr>
          <a:xfrm>
            <a:off x="8810625" y="6005514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Selected Solution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2B847A3-6AF4-443F-96AC-0BAA0A8E8FB2}"/>
              </a:ext>
            </a:extLst>
          </p:cNvPr>
          <p:cNvSpPr/>
          <p:nvPr/>
        </p:nvSpPr>
        <p:spPr>
          <a:xfrm>
            <a:off x="8810625" y="4221668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Draft Realization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B1AC096-FE1E-45A4-988C-0024AEF6459C}"/>
              </a:ext>
            </a:extLst>
          </p:cNvPr>
          <p:cNvSpPr/>
          <p:nvPr/>
        </p:nvSpPr>
        <p:spPr>
          <a:xfrm>
            <a:off x="8520112" y="3292983"/>
            <a:ext cx="1800225" cy="638171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Verify and Validate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49F8DD5-D580-4D2B-A04C-7AC61A5F9677}"/>
              </a:ext>
            </a:extLst>
          </p:cNvPr>
          <p:cNvSpPr/>
          <p:nvPr/>
        </p:nvSpPr>
        <p:spPr>
          <a:xfrm>
            <a:off x="8810624" y="2492455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Realization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C04DEDD-4191-4851-8331-D02B351C5227}"/>
              </a:ext>
            </a:extLst>
          </p:cNvPr>
          <p:cNvCxnSpPr>
            <a:cxnSpLocks/>
            <a:stCxn id="7" idx="3"/>
            <a:endCxn id="15" idx="1"/>
          </p:cNvCxnSpPr>
          <p:nvPr/>
        </p:nvCxnSpPr>
        <p:spPr>
          <a:xfrm flipV="1">
            <a:off x="7221167" y="1911809"/>
            <a:ext cx="2039567" cy="6809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8FFD2B0-C0EC-40E2-9841-421F0B76D9EC}"/>
              </a:ext>
            </a:extLst>
          </p:cNvPr>
          <p:cNvCxnSpPr>
            <a:cxnSpLocks/>
            <a:stCxn id="31" idx="0"/>
            <a:endCxn id="15" idx="2"/>
          </p:cNvCxnSpPr>
          <p:nvPr/>
        </p:nvCxnSpPr>
        <p:spPr>
          <a:xfrm flipH="1" flipV="1">
            <a:off x="9413134" y="2064209"/>
            <a:ext cx="7090" cy="42824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6CF48C3-5F37-4CCB-871E-ED3A67D27620}"/>
              </a:ext>
            </a:extLst>
          </p:cNvPr>
          <p:cNvCxnSpPr>
            <a:cxnSpLocks/>
            <a:endCxn id="28" idx="1"/>
          </p:cNvCxnSpPr>
          <p:nvPr/>
        </p:nvCxnSpPr>
        <p:spPr>
          <a:xfrm>
            <a:off x="7972425" y="6234114"/>
            <a:ext cx="8382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DC50836C-7948-44E3-9810-718909D712A4}"/>
              </a:ext>
            </a:extLst>
          </p:cNvPr>
          <p:cNvCxnSpPr>
            <a:cxnSpLocks/>
            <a:stCxn id="28" idx="0"/>
          </p:cNvCxnSpPr>
          <p:nvPr/>
        </p:nvCxnSpPr>
        <p:spPr>
          <a:xfrm flipV="1">
            <a:off x="9420225" y="5683754"/>
            <a:ext cx="0" cy="32176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3D0DC7E-A5D6-46CD-9009-84161CDFA47D}"/>
              </a:ext>
            </a:extLst>
          </p:cNvPr>
          <p:cNvCxnSpPr>
            <a:cxnSpLocks/>
            <a:endCxn id="29" idx="2"/>
          </p:cNvCxnSpPr>
          <p:nvPr/>
        </p:nvCxnSpPr>
        <p:spPr>
          <a:xfrm flipV="1">
            <a:off x="9420225" y="4678868"/>
            <a:ext cx="0" cy="36671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501CBCF4-F99C-4A46-91E2-D6ECEBA435BF}"/>
              </a:ext>
            </a:extLst>
          </p:cNvPr>
          <p:cNvCxnSpPr>
            <a:cxnSpLocks/>
            <a:stCxn id="29" idx="0"/>
          </p:cNvCxnSpPr>
          <p:nvPr/>
        </p:nvCxnSpPr>
        <p:spPr>
          <a:xfrm flipV="1">
            <a:off x="9420225" y="3931154"/>
            <a:ext cx="0" cy="29051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71EE3B4A-BCF0-4C3C-8BF5-3AAA4A2D596E}"/>
              </a:ext>
            </a:extLst>
          </p:cNvPr>
          <p:cNvCxnSpPr>
            <a:cxnSpLocks/>
            <a:endCxn id="31" idx="2"/>
          </p:cNvCxnSpPr>
          <p:nvPr/>
        </p:nvCxnSpPr>
        <p:spPr>
          <a:xfrm flipV="1">
            <a:off x="9413134" y="2949655"/>
            <a:ext cx="7090" cy="343327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C38DFD5B-466D-49FB-B724-A7E9F3E3F3C0}"/>
              </a:ext>
            </a:extLst>
          </p:cNvPr>
          <p:cNvSpPr/>
          <p:nvPr/>
        </p:nvSpPr>
        <p:spPr>
          <a:xfrm>
            <a:off x="10668000" y="1676400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Software Product</a:t>
            </a:r>
          </a:p>
        </p:txBody>
      </p:sp>
    </p:spTree>
    <p:extLst>
      <p:ext uri="{BB962C8B-B14F-4D97-AF65-F5344CB8AC3E}">
        <p14:creationId xmlns:p14="http://schemas.microsoft.com/office/powerpoint/2010/main" val="2088642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BDB88-6612-4536-9708-8CD810BFA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Iterative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67CDA-C308-4CBF-889E-500202FE2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Iteration is the main way you get quality</a:t>
            </a:r>
          </a:p>
          <a:p>
            <a:pPr lvl="1"/>
            <a:r>
              <a:rPr lang="en-US" dirty="0"/>
              <a:t>It's just so hard to get it right the first time!</a:t>
            </a:r>
          </a:p>
          <a:p>
            <a:pPr lvl="1"/>
            <a:r>
              <a:rPr lang="en-US" dirty="0"/>
              <a:t>Software development still involves significant trial and error</a:t>
            </a:r>
          </a:p>
          <a:p>
            <a:r>
              <a:rPr lang="en-US" dirty="0"/>
              <a:t>Even the waterfall model usually has iterative steps in practice</a:t>
            </a:r>
          </a:p>
          <a:p>
            <a:r>
              <a:rPr lang="en-US" dirty="0"/>
              <a:t>Prototype evolution is iterative</a:t>
            </a:r>
          </a:p>
          <a:p>
            <a:r>
              <a:rPr lang="en-US" dirty="0"/>
              <a:t>The spiral process is iterative</a:t>
            </a:r>
          </a:p>
          <a:p>
            <a:r>
              <a:rPr lang="en-US" dirty="0"/>
              <a:t>The problem with iteration is </a:t>
            </a:r>
            <a:r>
              <a:rPr lang="en-US" b="1" dirty="0"/>
              <a:t>rework</a:t>
            </a:r>
          </a:p>
          <a:p>
            <a:pPr lvl="1"/>
            <a:r>
              <a:rPr lang="en-US" dirty="0"/>
              <a:t>Redoing or throwing out previous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36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5E3CB-3EE0-4FE8-8619-BC5D8442F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Incremental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28EFE-0793-4B7D-93E6-2B21FD2A5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Iteration is found lurking everywhere to greater or lesser degrees, but being incremental is more binary</a:t>
            </a:r>
          </a:p>
          <a:p>
            <a:r>
              <a:rPr lang="en-US" dirty="0"/>
              <a:t>To be incremental, final products must be produced along the way</a:t>
            </a:r>
          </a:p>
          <a:p>
            <a:r>
              <a:rPr lang="en-US" dirty="0"/>
              <a:t>Waterfall is </a:t>
            </a:r>
            <a:r>
              <a:rPr lang="en-US" i="1" dirty="0"/>
              <a:t>not</a:t>
            </a:r>
            <a:r>
              <a:rPr lang="en-US" dirty="0"/>
              <a:t> incremental because the products produced along the way are just used for the next step</a:t>
            </a:r>
          </a:p>
        </p:txBody>
      </p:sp>
    </p:spTree>
    <p:extLst>
      <p:ext uri="{BB962C8B-B14F-4D97-AF65-F5344CB8AC3E}">
        <p14:creationId xmlns:p14="http://schemas.microsoft.com/office/powerpoint/2010/main" val="179288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3708</TotalTime>
  <Words>2054</Words>
  <Application>Microsoft Office PowerPoint</Application>
  <PresentationFormat>Widescreen</PresentationFormat>
  <Paragraphs>276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COMP 3100</vt:lpstr>
      <vt:lpstr>Last time</vt:lpstr>
      <vt:lpstr>Questions?</vt:lpstr>
      <vt:lpstr>Iterative and Incremental Processes</vt:lpstr>
      <vt:lpstr>Iterative and Incremental Processes</vt:lpstr>
      <vt:lpstr>Review: spiral model</vt:lpstr>
      <vt:lpstr>Spiral model viewed as an iterative process</vt:lpstr>
      <vt:lpstr>Iterative processes</vt:lpstr>
      <vt:lpstr>Incremental processes</vt:lpstr>
      <vt:lpstr>Rational Unified Process</vt:lpstr>
      <vt:lpstr>RUP phases</vt:lpstr>
      <vt:lpstr>Workflows in the RUP</vt:lpstr>
      <vt:lpstr>Advantages of RUP</vt:lpstr>
      <vt:lpstr>Disadvantages of RUP</vt:lpstr>
      <vt:lpstr>Agile</vt:lpstr>
      <vt:lpstr>Agile manifesto</vt:lpstr>
      <vt:lpstr>Agile principles</vt:lpstr>
      <vt:lpstr>Agile characteristics</vt:lpstr>
      <vt:lpstr>Agile lifecycle</vt:lpstr>
      <vt:lpstr>Agile advantages</vt:lpstr>
      <vt:lpstr>Agile disadvantages</vt:lpstr>
      <vt:lpstr>Scrum</vt:lpstr>
      <vt:lpstr>Scrum</vt:lpstr>
      <vt:lpstr>Scrum process</vt:lpstr>
      <vt:lpstr>Sprints</vt:lpstr>
      <vt:lpstr>Scrum roles</vt:lpstr>
      <vt:lpstr>Scrum artifacts</vt:lpstr>
      <vt:lpstr>Scrum activities</vt:lpstr>
      <vt:lpstr>Managing the product backlog</vt:lpstr>
      <vt:lpstr>PBI specifications</vt:lpstr>
      <vt:lpstr>User stories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378</cp:revision>
  <dcterms:created xsi:type="dcterms:W3CDTF">2009-08-24T20:26:10Z</dcterms:created>
  <dcterms:modified xsi:type="dcterms:W3CDTF">2024-09-16T13:33:34Z</dcterms:modified>
</cp:coreProperties>
</file>